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65" r:id="rId3"/>
    <p:sldId id="286" r:id="rId4"/>
    <p:sldId id="273" r:id="rId5"/>
    <p:sldId id="274" r:id="rId6"/>
    <p:sldId id="276" r:id="rId7"/>
    <p:sldId id="275" r:id="rId8"/>
    <p:sldId id="285" r:id="rId9"/>
    <p:sldId id="277" r:id="rId10"/>
    <p:sldId id="278" r:id="rId11"/>
    <p:sldId id="279" r:id="rId12"/>
    <p:sldId id="280" r:id="rId13"/>
    <p:sldId id="291" r:id="rId14"/>
    <p:sldId id="284" r:id="rId15"/>
    <p:sldId id="287" r:id="rId16"/>
    <p:sldId id="288" r:id="rId17"/>
    <p:sldId id="289" r:id="rId18"/>
    <p:sldId id="281" r:id="rId19"/>
    <p:sldId id="290" r:id="rId20"/>
    <p:sldId id="292" r:id="rId21"/>
    <p:sldId id="282" r:id="rId22"/>
    <p:sldId id="283" r:id="rId23"/>
    <p:sldId id="26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175D9"/>
    <a:srgbClr val="007CC3"/>
    <a:srgbClr val="33CC33"/>
    <a:srgbClr val="0066FF"/>
    <a:srgbClr val="E5E5FF"/>
    <a:srgbClr val="FFE0C1"/>
    <a:srgbClr val="E5FFE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2" autoAdjust="0"/>
    <p:restoredTop sz="96124" autoAdjust="0"/>
  </p:normalViewPr>
  <p:slideViewPr>
    <p:cSldViewPr snapToGrid="0">
      <p:cViewPr>
        <p:scale>
          <a:sx n="100" d="100"/>
          <a:sy n="100" d="100"/>
        </p:scale>
        <p:origin x="6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9D12B2A-743B-45F4-A662-F4D81DD8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F756-0540-4008-988D-46CAC1E2362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51CB8-B893-4DA7-AA98-898859C87B9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51CB8-B893-4DA7-AA98-898859C87B9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64FC3E-8F95-4618-84C3-D8173D34314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user/SpitfireManage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742" y="2663687"/>
            <a:ext cx="6019800" cy="218503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Is There a Rule for That?</a:t>
            </a:r>
            <a:br>
              <a:rPr lang="en-US" altLang="en-US" sz="2800" i="1" dirty="0">
                <a:solidFill>
                  <a:schemeClr val="tx1"/>
                </a:solidFill>
              </a:rPr>
            </a:b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331" y="4626364"/>
            <a:ext cx="5867400" cy="89816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February 9, 2017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09" b="-18709"/>
          <a:stretch/>
        </p:blipFill>
        <p:spPr bwMode="auto">
          <a:xfrm>
            <a:off x="0" y="-461177"/>
            <a:ext cx="9144000" cy="33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3384" y="850559"/>
            <a:ext cx="4921858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 Webinar Series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2"/>
            <a:ext cx="2314575" cy="590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3207" y="1720454"/>
            <a:ext cx="387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Time to Reach New Heights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17920" y="2433099"/>
            <a:ext cx="2798859" cy="230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Maintenance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51" y="1527905"/>
            <a:ext cx="7886700" cy="2290333"/>
          </a:xfrm>
        </p:spPr>
        <p:txBody>
          <a:bodyPr/>
          <a:lstStyle/>
          <a:p>
            <a:pPr lvl="1"/>
            <a:r>
              <a:rPr lang="en-US" dirty="0"/>
              <a:t>Where rules are listed and changed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6" y="2251995"/>
            <a:ext cx="8371857" cy="29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5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Configure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8250538" cy="4370387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Copy a system-distributed rule then edit it.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Edit an existing user-added rule.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the rule name then click the “Add” icon to add a new row. Select the filter value and add a result value (and Purpose if desired).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0" y="3871246"/>
            <a:ext cx="6425459" cy="107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9" y="5251836"/>
            <a:ext cx="7696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2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As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Use the Show Code Set filter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3" y="2182931"/>
            <a:ext cx="6526108" cy="42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2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DocItemConfig | DefaultRevisionNumber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Sets the starting Item Revision number to 0 or 1 (useful on Submittals)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702103"/>
            <a:ext cx="40846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3795519"/>
            <a:ext cx="80835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DocTypeConfig | EmailShortID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Identifies Doc types for inbound email using short IDs </a:t>
            </a:r>
          </a:p>
          <a:p>
            <a:pPr lvl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1" y="2343476"/>
            <a:ext cx="4130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15" y="3258988"/>
            <a:ext cx="5480169" cy="31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0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DocTypeConfig | ExpressDocAttachList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Lists Doc types (by GUID, from Doc Types Tool) to appear on document’s “Attach Doc” icon </a:t>
            </a:r>
          </a:p>
          <a:p>
            <a:pPr lvl="1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6" y="3748035"/>
            <a:ext cx="675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66" y="4625411"/>
            <a:ext cx="3978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53" y="2510797"/>
            <a:ext cx="4529375" cy="11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460905" y="3384135"/>
            <a:ext cx="110298" cy="86312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988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EmailText | NotifyOver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Changes the defaults on the Contact Notification tab for non-users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591053"/>
            <a:ext cx="4122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3496573"/>
            <a:ext cx="66230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14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EmailText | NotifyUserOver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Changes the defaults on the Contact Notification tab for Spitfire users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68" y="2566632"/>
            <a:ext cx="4130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12" y="3540868"/>
            <a:ext cx="6518022" cy="28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FileCatalogConfig | AutoLockAttachments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Prevents users who do not have exclusive access to a document from viewing or editing files attached to that document.</a:t>
            </a:r>
          </a:p>
          <a:p>
            <a:pPr lvl="1"/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2" y="3968779"/>
            <a:ext cx="4283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089275"/>
            <a:ext cx="41005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9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ProjectConfig | InferValueFromBudget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514549"/>
          </a:xfrm>
        </p:spPr>
        <p:txBody>
          <a:bodyPr/>
          <a:lstStyle/>
          <a:p>
            <a:pPr lvl="1"/>
            <a:r>
              <a:rPr lang="en-US" dirty="0"/>
              <a:t>Fills in the Project Setup’s original amount from the project’s approved budget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564064"/>
            <a:ext cx="40687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2" y="3653587"/>
            <a:ext cx="3810630" cy="20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563597"/>
            <a:ext cx="4193517" cy="27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255012" y="5640224"/>
            <a:ext cx="872465" cy="2050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979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096250" cy="81915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060448"/>
            <a:ext cx="8121650" cy="4140327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altLang="en-US" sz="1800" b="1" dirty="0"/>
              <a:t>Understanding Rule Groups</a:t>
            </a:r>
          </a:p>
          <a:p>
            <a:pPr lvl="1">
              <a:spcAft>
                <a:spcPts val="600"/>
              </a:spcAft>
            </a:pPr>
            <a:r>
              <a:rPr lang="en-US" altLang="en-US" sz="1800" b="1" dirty="0"/>
              <a:t>How to get information from the ? Icon</a:t>
            </a:r>
          </a:p>
          <a:p>
            <a:pPr lvl="1">
              <a:spcAft>
                <a:spcPts val="600"/>
              </a:spcAft>
            </a:pPr>
            <a:r>
              <a:rPr lang="en-US" altLang="en-US" sz="1800" b="1" dirty="0"/>
              <a:t>Using the rule KBAs on support.spitfirepm.com</a:t>
            </a:r>
          </a:p>
          <a:p>
            <a:pPr lvl="2">
              <a:spcAft>
                <a:spcPts val="600"/>
              </a:spcAft>
            </a:pPr>
            <a:r>
              <a:rPr lang="en-US" altLang="en-US" sz="1400" b="1" dirty="0"/>
              <a:t>Index of Rule Groups</a:t>
            </a:r>
          </a:p>
          <a:p>
            <a:pPr lvl="2">
              <a:spcAft>
                <a:spcPts val="600"/>
              </a:spcAft>
            </a:pPr>
            <a:r>
              <a:rPr lang="en-US" altLang="en-US" sz="1400" b="1" dirty="0"/>
              <a:t>Ctrl + F</a:t>
            </a:r>
          </a:p>
          <a:p>
            <a:pPr lvl="1">
              <a:spcAft>
                <a:spcPts val="600"/>
              </a:spcAft>
            </a:pPr>
            <a:r>
              <a:rPr lang="en-US" altLang="en-US" sz="1800" b="1" dirty="0"/>
              <a:t>Using the Rules Maintenance Tool</a:t>
            </a:r>
          </a:p>
          <a:p>
            <a:pPr lvl="2">
              <a:spcAft>
                <a:spcPts val="600"/>
              </a:spcAft>
            </a:pPr>
            <a:r>
              <a:rPr lang="en-US" altLang="en-US" sz="1400" b="1" dirty="0"/>
              <a:t>What the Warning symbol means</a:t>
            </a:r>
          </a:p>
          <a:p>
            <a:pPr lvl="2">
              <a:spcAft>
                <a:spcPts val="600"/>
              </a:spcAft>
            </a:pPr>
            <a:r>
              <a:rPr lang="en-US" altLang="en-US" sz="1400" b="1" dirty="0"/>
              <a:t>Using filters</a:t>
            </a:r>
          </a:p>
          <a:p>
            <a:pPr lvl="2">
              <a:spcAft>
                <a:spcPts val="600"/>
              </a:spcAft>
            </a:pPr>
            <a:r>
              <a:rPr lang="en-US" altLang="en-US" sz="1400" b="1" dirty="0"/>
              <a:t>How to add and edit rule configurations</a:t>
            </a:r>
          </a:p>
          <a:p>
            <a:pPr lvl="1">
              <a:spcAft>
                <a:spcPts val="600"/>
              </a:spcAft>
            </a:pPr>
            <a:r>
              <a:rPr lang="en-US" altLang="en-US" sz="1800" b="1" dirty="0"/>
              <a:t>Understanding Code-based Rules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endParaRPr lang="en-US" alt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2125" y="1479550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First Objective: Increase Comfort Level with Rules</a:t>
            </a:r>
          </a:p>
        </p:txBody>
      </p:sp>
      <p:pic>
        <p:nvPicPr>
          <p:cNvPr id="5" name="Picture 4" descr="C:\Users\Soni\AppData\Local\Microsoft\Windows\INetCache\IE\2356EYZ7\20150220_Comfort_SS_139821307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23" y="3469594"/>
            <a:ext cx="2534600" cy="211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20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RouteConfig | </a:t>
            </a:r>
            <a:r>
              <a:rPr lang="en-US" sz="3200" dirty="0" err="1"/>
              <a:t>AutoResponsibleParty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Sets the document’s Responsible Party based on the current routee’s company.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could then show Responsible on the Doc list: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14" y="2758612"/>
            <a:ext cx="4176122" cy="85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0" y="4529687"/>
            <a:ext cx="8083685" cy="171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RouteConfig | ShowMaximized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Shows the Route Detail tab always maximized</a:t>
            </a:r>
          </a:p>
          <a:p>
            <a:pPr lvl="1"/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56" y="3114152"/>
            <a:ext cx="6439285" cy="323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9" y="2233346"/>
            <a:ext cx="41386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1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RouteConfig | ThumbUpDismissSeconds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Sets how long the Route Action Successful dialog box remains open after a “thumbs up”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99" y="2707994"/>
            <a:ext cx="40846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3" y="3916926"/>
            <a:ext cx="39862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4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Next Topic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435100"/>
            <a:ext cx="7620000" cy="4990414"/>
          </a:xfrm>
        </p:spPr>
        <p:txBody>
          <a:bodyPr/>
          <a:lstStyle/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3600" b="1" dirty="0"/>
              <a:t>Putting It All Together (Quote to Budget to Billing)</a:t>
            </a:r>
            <a:endParaRPr lang="en-US" altLang="en-US" sz="2000" dirty="0">
              <a:solidFill>
                <a:srgbClr val="007CC3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March 9</a:t>
            </a:r>
            <a:r>
              <a:rPr lang="en-US" altLang="en-US" sz="2400" baseline="30000" dirty="0">
                <a:solidFill>
                  <a:srgbClr val="007CC3"/>
                </a:solidFill>
              </a:rPr>
              <a:t>th</a:t>
            </a:r>
            <a:r>
              <a:rPr lang="en-US" altLang="en-US" sz="2400" dirty="0">
                <a:solidFill>
                  <a:srgbClr val="007CC3"/>
                </a:solidFill>
              </a:rPr>
              <a:t> – 1:00 pm EST</a:t>
            </a:r>
          </a:p>
          <a:p>
            <a:pPr algn="ctr" eaLnBrk="1" hangingPunct="1"/>
            <a:endParaRPr lang="en-US" altLang="en-US" sz="2400" dirty="0">
              <a:solidFill>
                <a:srgbClr val="007CC3"/>
              </a:solidFill>
            </a:endParaRPr>
          </a:p>
          <a:p>
            <a:pPr algn="ctr" eaLnBrk="1" hangingPunct="1"/>
            <a:r>
              <a:rPr lang="en-US" altLang="en-US" sz="2000" b="1" dirty="0"/>
              <a:t>Other Webinars Coming Soon: </a:t>
            </a:r>
          </a:p>
          <a:p>
            <a:pPr algn="ctr" eaLnBrk="1" hangingPunct="1"/>
            <a:endParaRPr lang="en-US" altLang="en-US" sz="2000" b="1" dirty="0">
              <a:solidFill>
                <a:srgbClr val="007CC3"/>
              </a:solidFill>
            </a:endParaRPr>
          </a:p>
          <a:p>
            <a:pPr algn="ctr" eaLnBrk="1" hangingPunct="1"/>
            <a:r>
              <a:rPr lang="en-US" altLang="en-US" sz="2000" b="1">
                <a:solidFill>
                  <a:srgbClr val="007CC3"/>
                </a:solidFill>
              </a:rPr>
              <a:t>Outbound </a:t>
            </a:r>
            <a:r>
              <a:rPr lang="en-US" altLang="en-US" sz="2000" b="1" dirty="0">
                <a:solidFill>
                  <a:srgbClr val="007CC3"/>
                </a:solidFill>
              </a:rPr>
              <a:t>Email – Personalized for Your Company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CC3"/>
                </a:solidFill>
              </a:rPr>
              <a:t>Working with Projects and Sub Projects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CC3"/>
                </a:solidFill>
              </a:rPr>
              <a:t>All About File: Copy vs. Clone and Cloud Sync</a:t>
            </a:r>
            <a:endParaRPr lang="en-US" altLang="en-US" sz="2000" dirty="0">
              <a:solidFill>
                <a:srgbClr val="007CC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096250" cy="81915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060448"/>
            <a:ext cx="8121650" cy="4140327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altLang="en-US" sz="2000" b="1" dirty="0"/>
              <a:t>FileCatalogConfig | AutoLockAttachments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RouteConfig | ShowMaximized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RouteConfig | ThumbUpDismissSeconds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DocTypeConfig | EmailShortID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DocTypeConfig | ExpressDocAttachList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ProjectConfig | InferValueFromBudget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EmailText | NotifyOver </a:t>
            </a:r>
            <a:r>
              <a:rPr lang="en-US" altLang="en-US" sz="2000" dirty="0"/>
              <a:t>and</a:t>
            </a:r>
            <a:r>
              <a:rPr lang="en-US" altLang="en-US" sz="2000" b="1" dirty="0"/>
              <a:t> NotifyUserOver</a:t>
            </a:r>
          </a:p>
          <a:p>
            <a:pPr lvl="1">
              <a:spcAft>
                <a:spcPts val="600"/>
              </a:spcAft>
            </a:pPr>
            <a:r>
              <a:rPr lang="en-US" altLang="en-US" sz="2000" b="1" dirty="0"/>
              <a:t>DocItemConfig | DefaultRevisionNumber</a:t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endParaRPr lang="en-US" alt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2125" y="1479550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Second Objective: Explain Some New V2016 Rules</a:t>
            </a:r>
          </a:p>
        </p:txBody>
      </p:sp>
      <p:pic>
        <p:nvPicPr>
          <p:cNvPr id="5" name="Picture 4" descr="C:\Users\Soni\AppData\Local\Microsoft\Windows\INetCache\IE\VCOSMJ95\6666666.jpeg.com_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69" y="2560107"/>
            <a:ext cx="205740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44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702167"/>
            <a:ext cx="8581135" cy="1305953"/>
          </a:xfrm>
        </p:spPr>
        <p:txBody>
          <a:bodyPr/>
          <a:lstStyle/>
          <a:p>
            <a:pPr lvl="1"/>
            <a:r>
              <a:rPr lang="en-US" dirty="0"/>
              <a:t>Rules are organized into Rule Groups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7" y="2281726"/>
            <a:ext cx="8367642" cy="3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0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?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420813"/>
            <a:ext cx="8547100" cy="4733802"/>
          </a:xfrm>
        </p:spPr>
        <p:txBody>
          <a:bodyPr/>
          <a:lstStyle/>
          <a:p>
            <a:pPr lvl="1"/>
            <a:r>
              <a:rPr lang="en-US" dirty="0"/>
              <a:t>Click the ? Icon to get information about that rule group.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? icon is also available when you expand a rule group.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050813"/>
            <a:ext cx="55324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" y="4053793"/>
            <a:ext cx="8275353" cy="211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59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31" y="1573213"/>
            <a:ext cx="8218854" cy="1334110"/>
          </a:xfrm>
        </p:spPr>
        <p:txBody>
          <a:bodyPr/>
          <a:lstStyle/>
          <a:p>
            <a:pPr lvl="1"/>
            <a:r>
              <a:rPr lang="en-US" b="1" dirty="0"/>
              <a:t>Rule Name </a:t>
            </a:r>
            <a:r>
              <a:rPr lang="en-US" dirty="0"/>
              <a:t>– the specific rules within a rule group.</a:t>
            </a:r>
          </a:p>
          <a:p>
            <a:pPr lvl="1"/>
            <a:r>
              <a:rPr lang="en-US" b="1" dirty="0"/>
              <a:t>Filter Value </a:t>
            </a:r>
            <a:r>
              <a:rPr lang="en-US" dirty="0"/>
              <a:t>– what the rule applies to. Often Doc Type. Not all rules accept a Filter Value.</a:t>
            </a:r>
          </a:p>
          <a:p>
            <a:pPr lvl="1"/>
            <a:r>
              <a:rPr lang="en-US" b="1" dirty="0"/>
              <a:t>Result Value </a:t>
            </a:r>
            <a:r>
              <a:rPr lang="en-US" dirty="0"/>
              <a:t>– the specifics that tell a rule what to do.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801633"/>
            <a:ext cx="4381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74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Warning Symbol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warning symbol indicates that a rule group has an invalid rule.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warning symbol indicates that a specific rule has an </a:t>
            </a:r>
            <a:r>
              <a:rPr lang="en-US"/>
              <a:t>invalid filter or </a:t>
            </a:r>
            <a:r>
              <a:rPr lang="en-US" dirty="0"/>
              <a:t>result value.</a:t>
            </a:r>
          </a:p>
          <a:p>
            <a:pPr lvl="1"/>
            <a:r>
              <a:rPr lang="en-US" dirty="0"/>
              <a:t>Filter for all rules with warnings.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2508979"/>
            <a:ext cx="48085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3" y="4315061"/>
            <a:ext cx="55324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8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Support.spitfirepm.com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Our Spitfire Client Services website has the KBAs for all the rule groups</a:t>
            </a:r>
          </a:p>
          <a:p>
            <a:pPr lvl="2"/>
            <a:r>
              <a:rPr lang="en-US" dirty="0"/>
              <a:t>Use the Category of </a:t>
            </a:r>
            <a:r>
              <a:rPr lang="en-US" b="1" dirty="0"/>
              <a:t>Rules</a:t>
            </a:r>
          </a:p>
          <a:p>
            <a:pPr lvl="2"/>
            <a:r>
              <a:rPr lang="en-US" dirty="0"/>
              <a:t>Use the tag of </a:t>
            </a:r>
            <a:r>
              <a:rPr lang="en-US" b="1" dirty="0"/>
              <a:t>Rule Groups</a:t>
            </a:r>
            <a:r>
              <a:rPr lang="en-US" dirty="0"/>
              <a:t> or </a:t>
            </a:r>
            <a:r>
              <a:rPr lang="en-US" b="1" dirty="0"/>
              <a:t>Rules</a:t>
            </a:r>
          </a:p>
          <a:p>
            <a:pPr lvl="2"/>
            <a:r>
              <a:rPr lang="en-US" dirty="0"/>
              <a:t>Use the </a:t>
            </a:r>
            <a:r>
              <a:rPr lang="en-US" b="1" dirty="0"/>
              <a:t>Index of Rule Groups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33" y="3846676"/>
            <a:ext cx="6470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4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700775" cy="701675"/>
          </a:xfrm>
        </p:spPr>
        <p:txBody>
          <a:bodyPr/>
          <a:lstStyle/>
          <a:p>
            <a:r>
              <a:rPr lang="en-US" dirty="0"/>
              <a:t>Rule-Based KBAs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Scroll to read specifics of each rule or</a:t>
            </a:r>
          </a:p>
          <a:p>
            <a:pPr lvl="1"/>
            <a:r>
              <a:rPr lang="en-US" dirty="0"/>
              <a:t>Use CTRL + F to search within a KBA.</a:t>
            </a:r>
          </a:p>
          <a:p>
            <a:pPr lvl="1"/>
            <a:r>
              <a:rPr lang="en-US" dirty="0"/>
              <a:t>Green text means “new to the latest version.”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2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503" y="868681"/>
            <a:ext cx="3870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8" y="3181880"/>
            <a:ext cx="7233095" cy="321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52848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Spitfire_Rev</Template>
  <TotalTime>20805</TotalTime>
  <Words>602</Words>
  <Application>Microsoft Office PowerPoint</Application>
  <PresentationFormat>On-screen Show (4:3)</PresentationFormat>
  <Paragraphs>103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Arial</vt:lpstr>
      <vt:lpstr>Bookman Old Style</vt:lpstr>
      <vt:lpstr>Calibri</vt:lpstr>
      <vt:lpstr>Clarendon Condensed</vt:lpstr>
      <vt:lpstr>Times New Roman</vt:lpstr>
      <vt:lpstr>Wingdings</vt:lpstr>
      <vt:lpstr>Spitfire</vt:lpstr>
      <vt:lpstr>Is There a Rule for That? </vt:lpstr>
      <vt:lpstr>Agenda</vt:lpstr>
      <vt:lpstr>Agenda</vt:lpstr>
      <vt:lpstr>Rule Groups</vt:lpstr>
      <vt:lpstr>The ? Icon</vt:lpstr>
      <vt:lpstr>Parts of a Rule</vt:lpstr>
      <vt:lpstr>The Warning Symbol</vt:lpstr>
      <vt:lpstr>Support.spitfirepm.com</vt:lpstr>
      <vt:lpstr>Rule-Based KBAs</vt:lpstr>
      <vt:lpstr>Rules Maintenance Tool</vt:lpstr>
      <vt:lpstr>3 Ways to Configure Rules</vt:lpstr>
      <vt:lpstr>Codes As Rules</vt:lpstr>
      <vt:lpstr>DocItemConfig | DefaultRevisionNumber</vt:lpstr>
      <vt:lpstr>DocTypeConfig | EmailShortID</vt:lpstr>
      <vt:lpstr>DocTypeConfig | ExpressDocAttachList</vt:lpstr>
      <vt:lpstr>EmailText | NotifyOver</vt:lpstr>
      <vt:lpstr>EmailText | NotifyUserOver</vt:lpstr>
      <vt:lpstr>FileCatalogConfig | AutoLockAttachments</vt:lpstr>
      <vt:lpstr>ProjectConfig | InferValueFromBudget</vt:lpstr>
      <vt:lpstr>RouteConfig | AutoResponsibleParty</vt:lpstr>
      <vt:lpstr>RouteConfig | ShowMaximized</vt:lpstr>
      <vt:lpstr>RouteConfig | ThumbUpDismissSeconds</vt:lpstr>
      <vt:lpstr>Next Topic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Training</dc:title>
  <dc:creator>D McGovern</dc:creator>
  <cp:lastModifiedBy>Dorothy McGovern</cp:lastModifiedBy>
  <cp:revision>196</cp:revision>
  <dcterms:created xsi:type="dcterms:W3CDTF">2005-10-02T16:29:09Z</dcterms:created>
  <dcterms:modified xsi:type="dcterms:W3CDTF">2017-02-09T19:31:06Z</dcterms:modified>
</cp:coreProperties>
</file>