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  <p:sldMasterId id="2147483701" r:id="rId3"/>
    <p:sldMasterId id="2147483714" r:id="rId4"/>
    <p:sldMasterId id="2147483727" r:id="rId5"/>
  </p:sldMasterIdLst>
  <p:notesMasterIdLst>
    <p:notesMasterId r:id="rId16"/>
  </p:notesMasterIdLst>
  <p:sldIdLst>
    <p:sldId id="256" r:id="rId6"/>
    <p:sldId id="257" r:id="rId7"/>
    <p:sldId id="266" r:id="rId8"/>
    <p:sldId id="267" r:id="rId9"/>
    <p:sldId id="269" r:id="rId10"/>
    <p:sldId id="271" r:id="rId11"/>
    <p:sldId id="270" r:id="rId12"/>
    <p:sldId id="268" r:id="rId13"/>
    <p:sldId id="264" r:id="rId14"/>
    <p:sldId id="27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CDB"/>
    <a:srgbClr val="2879DA"/>
    <a:srgbClr val="2E7DDB"/>
    <a:srgbClr val="307EDC"/>
    <a:srgbClr val="3682DD"/>
    <a:srgbClr val="FF66CC"/>
    <a:srgbClr val="33CC33"/>
    <a:srgbClr val="0066FF"/>
    <a:srgbClr val="66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9" autoAdjust="0"/>
    <p:restoredTop sz="96124" autoAdjust="0"/>
  </p:normalViewPr>
  <p:slideViewPr>
    <p:cSldViewPr snapToGrid="0">
      <p:cViewPr varScale="1">
        <p:scale>
          <a:sx n="89" d="100"/>
          <a:sy n="89" d="100"/>
        </p:scale>
        <p:origin x="8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F22E0-0ACC-485F-81AC-7A6B3442A60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C746A-FFB2-4572-A285-FBAD746A4201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 all starts with the Estimate</a:t>
          </a:r>
        </a:p>
      </dgm:t>
    </dgm:pt>
    <dgm:pt modelId="{D467354B-B9F7-4E0D-B94C-A36E131DE19E}" type="parTrans" cxnId="{4C526566-171E-4645-8288-7173821FCB53}">
      <dgm:prSet/>
      <dgm:spPr/>
      <dgm:t>
        <a:bodyPr/>
        <a:lstStyle/>
        <a:p>
          <a:endParaRPr lang="en-US"/>
        </a:p>
      </dgm:t>
    </dgm:pt>
    <dgm:pt modelId="{CD052290-5EB0-4ADA-94D4-0105E20DEC4E}" type="sibTrans" cxnId="{4C526566-171E-4645-8288-7173821FCB53}">
      <dgm:prSet/>
      <dgm:spPr/>
      <dgm:t>
        <a:bodyPr/>
        <a:lstStyle/>
        <a:p>
          <a:endParaRPr lang="en-US"/>
        </a:p>
      </dgm:t>
    </dgm:pt>
    <dgm:pt modelId="{AF51CC69-033C-4ECB-8AE9-C95D8FD37FCC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Winning Proposals</a:t>
          </a:r>
        </a:p>
      </dgm:t>
    </dgm:pt>
    <dgm:pt modelId="{196F0377-ADC1-460F-9542-CE088BAD613D}" type="parTrans" cxnId="{2BEE4BB4-A64A-44EF-8BB1-083D3B7AA947}">
      <dgm:prSet/>
      <dgm:spPr/>
      <dgm:t>
        <a:bodyPr/>
        <a:lstStyle/>
        <a:p>
          <a:endParaRPr lang="en-US"/>
        </a:p>
      </dgm:t>
    </dgm:pt>
    <dgm:pt modelId="{D99C3CDA-51F4-433A-BD79-B6F92F0D3944}" type="sibTrans" cxnId="{2BEE4BB4-A64A-44EF-8BB1-083D3B7AA947}">
      <dgm:prSet/>
      <dgm:spPr>
        <a:solidFill>
          <a:srgbClr val="92D050"/>
        </a:solidFill>
        <a:ln>
          <a:miter lim="800000"/>
        </a:ln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B7DB00-D315-4376-908D-E4858046C90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Effortless Project &amp; Budget Creation </a:t>
          </a:r>
        </a:p>
      </dgm:t>
    </dgm:pt>
    <dgm:pt modelId="{C682B41B-1285-407F-BBBD-95D201FF02DA}" type="parTrans" cxnId="{1A3BE2D1-89DB-43DE-B384-9DDC7C72B85C}">
      <dgm:prSet/>
      <dgm:spPr/>
      <dgm:t>
        <a:bodyPr/>
        <a:lstStyle/>
        <a:p>
          <a:endParaRPr lang="en-US"/>
        </a:p>
      </dgm:t>
    </dgm:pt>
    <dgm:pt modelId="{74D467EB-9893-4688-BB4B-5DCB630B17A2}" type="sibTrans" cxnId="{1A3BE2D1-89DB-43DE-B384-9DDC7C72B85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6971BA-3E26-4684-BE12-B75CD70404D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SOV Creation</a:t>
          </a:r>
        </a:p>
      </dgm:t>
    </dgm:pt>
    <dgm:pt modelId="{75BE0440-DEFA-48BF-94FC-62A791DCEB9A}" type="parTrans" cxnId="{C509B8EC-E130-4FC5-92DE-0E6F78EF13C8}">
      <dgm:prSet/>
      <dgm:spPr/>
      <dgm:t>
        <a:bodyPr/>
        <a:lstStyle/>
        <a:p>
          <a:endParaRPr lang="en-US"/>
        </a:p>
      </dgm:t>
    </dgm:pt>
    <dgm:pt modelId="{32CCFD93-F7EA-4D1F-AFB2-0D08A99948FF}" type="sibTrans" cxnId="{C509B8EC-E130-4FC5-92DE-0E6F78EF13C8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4EC8A7-9730-4AB3-84FD-D88819F5BFD8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Vendor Bid Package</a:t>
          </a:r>
        </a:p>
      </dgm:t>
    </dgm:pt>
    <dgm:pt modelId="{1850D6B3-B181-4CC5-AA09-2F803647F06A}" type="parTrans" cxnId="{1815337B-0DF6-4B82-9C18-87D10428F16B}">
      <dgm:prSet/>
      <dgm:spPr/>
      <dgm:t>
        <a:bodyPr/>
        <a:lstStyle/>
        <a:p>
          <a:endParaRPr lang="en-US"/>
        </a:p>
      </dgm:t>
    </dgm:pt>
    <dgm:pt modelId="{22ED16AB-A2DC-4AEF-84A2-17E98E8707DE}" type="sibTrans" cxnId="{1815337B-0DF6-4B82-9C18-87D10428F16B}">
      <dgm:prSet/>
      <dgm:spPr>
        <a:noFill/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73AB42-8F8D-426E-86C7-CB67E921B608}">
      <dgm:prSet custRadScaleRad="152932" custRadScaleInc="-359459"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243FD3-1657-4B08-82B4-DDF09F07EF4F}" type="parTrans" cxnId="{5E0E1B43-8B7D-4841-9FEE-BC0992E815D3}">
      <dgm:prSet/>
      <dgm:spPr/>
      <dgm:t>
        <a:bodyPr/>
        <a:lstStyle/>
        <a:p>
          <a:endParaRPr lang="en-US"/>
        </a:p>
      </dgm:t>
    </dgm:pt>
    <dgm:pt modelId="{CE478F98-92ED-4901-86D3-41492B00A7C3}" type="sibTrans" cxnId="{5E0E1B43-8B7D-4841-9FEE-BC0992E815D3}">
      <dgm:prSet custAng="16749244" custLinFactNeighborX="-28984" custLinFactNeighborY="53529"/>
      <dgm:spPr/>
      <dgm:t>
        <a:bodyPr/>
        <a:lstStyle/>
        <a:p>
          <a:endParaRPr lang="en-US"/>
        </a:p>
      </dgm:t>
    </dgm:pt>
    <dgm:pt modelId="{DEE6BA80-1031-4643-9721-25927585B3F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Inventory Requisition</a:t>
          </a:r>
        </a:p>
      </dgm:t>
    </dgm:pt>
    <dgm:pt modelId="{EE0B7A89-36E1-4ECD-B5A4-399DE3710077}" type="sibTrans" cxnId="{8D608C43-EDD6-4E62-ADA5-2EC0362370A5}">
      <dgm:prSet/>
      <dgm:spPr>
        <a:solidFill>
          <a:schemeClr val="bg1">
            <a:lumMod val="65000"/>
          </a:schemeClr>
        </a:solidFill>
        <a:ln w="15875" cmpd="sng"/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4A666A6-983C-4AE4-BC94-B1F5EDAFA6B1}" type="parTrans" cxnId="{8D608C43-EDD6-4E62-ADA5-2EC0362370A5}">
      <dgm:prSet/>
      <dgm:spPr/>
      <dgm:t>
        <a:bodyPr/>
        <a:lstStyle/>
        <a:p>
          <a:endParaRPr lang="en-US"/>
        </a:p>
      </dgm:t>
    </dgm:pt>
    <dgm:pt modelId="{A6079792-4188-4267-8424-44A670E16E96}" type="pres">
      <dgm:prSet presAssocID="{DC4F22E0-0ACC-485F-81AC-7A6B3442A60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741E3B5-32CA-403C-A74E-AD167E55AAE0}" type="pres">
      <dgm:prSet presAssocID="{E14C746A-FFB2-4572-A285-FBAD746A4201}" presName="centerShape" presStyleLbl="node0" presStyleIdx="0" presStyleCnt="1" custLinFactNeighborX="-63720" custLinFactNeighborY="698"/>
      <dgm:spPr/>
    </dgm:pt>
    <dgm:pt modelId="{C712A786-6202-47C9-B3C9-18BBA8FF2A43}" type="pres">
      <dgm:prSet presAssocID="{AF51CC69-033C-4ECB-8AE9-C95D8FD37FCC}" presName="node" presStyleLbl="node1" presStyleIdx="0" presStyleCnt="5" custRadScaleRad="194683" custRadScaleInc="-210656">
        <dgm:presLayoutVars>
          <dgm:bulletEnabled val="1"/>
        </dgm:presLayoutVars>
      </dgm:prSet>
      <dgm:spPr/>
    </dgm:pt>
    <dgm:pt modelId="{88190CCB-BF1A-4863-83FC-77F7DBA6D9D1}" type="pres">
      <dgm:prSet presAssocID="{AF51CC69-033C-4ECB-8AE9-C95D8FD37FCC}" presName="dummy" presStyleCnt="0"/>
      <dgm:spPr/>
    </dgm:pt>
    <dgm:pt modelId="{BC36B6FA-B153-45E7-8FF7-33F2F8EC80EB}" type="pres">
      <dgm:prSet presAssocID="{D99C3CDA-51F4-433A-BD79-B6F92F0D3944}" presName="sibTrans" presStyleLbl="sibTrans2D1" presStyleIdx="0" presStyleCnt="5" custLinFactNeighborX="1010" custLinFactNeighborY="-990"/>
      <dgm:spPr/>
    </dgm:pt>
    <dgm:pt modelId="{31FBFEED-C8EA-4AF3-8C50-7E6CFF8F9BB3}" type="pres">
      <dgm:prSet presAssocID="{3AB7DB00-D315-4376-908D-E4858046C903}" presName="node" presStyleLbl="node1" presStyleIdx="1" presStyleCnt="5" custScaleX="132869" custScaleY="128182" custRadScaleRad="67935" custRadScaleInc="-218369">
        <dgm:presLayoutVars>
          <dgm:bulletEnabled val="1"/>
        </dgm:presLayoutVars>
      </dgm:prSet>
      <dgm:spPr/>
    </dgm:pt>
    <dgm:pt modelId="{190DFFB9-C378-45EE-87B7-06EC21A45420}" type="pres">
      <dgm:prSet presAssocID="{3AB7DB00-D315-4376-908D-E4858046C903}" presName="dummy" presStyleCnt="0"/>
      <dgm:spPr/>
    </dgm:pt>
    <dgm:pt modelId="{D811D4F2-88EF-40BD-8B0F-ADC1767C4296}" type="pres">
      <dgm:prSet presAssocID="{74D467EB-9893-4688-BB4B-5DCB630B17A2}" presName="sibTrans" presStyleLbl="sibTrans2D1" presStyleIdx="1" presStyleCnt="5"/>
      <dgm:spPr/>
    </dgm:pt>
    <dgm:pt modelId="{B721A553-FDBE-42B2-BF7A-779C92ADC759}" type="pres">
      <dgm:prSet presAssocID="{FD6971BA-3E26-4684-BE12-B75CD70404D0}" presName="node" presStyleLbl="node1" presStyleIdx="2" presStyleCnt="5" custRadScaleRad="204162" custRadScaleInc="-323227">
        <dgm:presLayoutVars>
          <dgm:bulletEnabled val="1"/>
        </dgm:presLayoutVars>
      </dgm:prSet>
      <dgm:spPr/>
    </dgm:pt>
    <dgm:pt modelId="{D6B6F31F-604E-46E0-9600-71D6D1AC933F}" type="pres">
      <dgm:prSet presAssocID="{FD6971BA-3E26-4684-BE12-B75CD70404D0}" presName="dummy" presStyleCnt="0"/>
      <dgm:spPr/>
    </dgm:pt>
    <dgm:pt modelId="{7DB7A837-4D32-4FA3-B894-4363F3E144D6}" type="pres">
      <dgm:prSet presAssocID="{32CCFD93-F7EA-4D1F-AFB2-0D08A99948FF}" presName="sibTrans" presStyleLbl="sibTrans2D1" presStyleIdx="2" presStyleCnt="5" custAng="17915889" custScaleX="101662" custScaleY="179421" custLinFactNeighborX="-26310" custLinFactNeighborY="40166"/>
      <dgm:spPr/>
    </dgm:pt>
    <dgm:pt modelId="{CA452BBF-B486-46EB-AF38-DA26870997B9}" type="pres">
      <dgm:prSet presAssocID="{774EC8A7-9730-4AB3-84FD-D88819F5BFD8}" presName="node" presStyleLbl="node1" presStyleIdx="3" presStyleCnt="5" custRadScaleRad="170482" custRadScaleInc="-492301">
        <dgm:presLayoutVars>
          <dgm:bulletEnabled val="1"/>
        </dgm:presLayoutVars>
      </dgm:prSet>
      <dgm:spPr/>
    </dgm:pt>
    <dgm:pt modelId="{8404F8A6-FCC8-4313-945E-61D32D9CD2FF}" type="pres">
      <dgm:prSet presAssocID="{774EC8A7-9730-4AB3-84FD-D88819F5BFD8}" presName="dummy" presStyleCnt="0"/>
      <dgm:spPr/>
    </dgm:pt>
    <dgm:pt modelId="{FF8EBAD2-D0A9-44C9-93FE-6E41B2B41979}" type="pres">
      <dgm:prSet presAssocID="{22ED16AB-A2DC-4AEF-84A2-17E98E8707DE}" presName="sibTrans" presStyleLbl="sibTrans2D1" presStyleIdx="3" presStyleCnt="5" custLinFactNeighborX="46202" custLinFactNeighborY="15764"/>
      <dgm:spPr/>
    </dgm:pt>
    <dgm:pt modelId="{9F6AF9AC-6DE0-4911-9A59-0C1485EB22ED}" type="pres">
      <dgm:prSet presAssocID="{DEE6BA80-1031-4643-9721-25927585B3F9}" presName="node" presStyleLbl="node1" presStyleIdx="4" presStyleCnt="5" custRadScaleRad="113808" custRadScaleInc="-692975">
        <dgm:presLayoutVars>
          <dgm:bulletEnabled val="1"/>
        </dgm:presLayoutVars>
      </dgm:prSet>
      <dgm:spPr/>
    </dgm:pt>
    <dgm:pt modelId="{5A306FE3-41CA-44C9-B037-C8B8471D6759}" type="pres">
      <dgm:prSet presAssocID="{DEE6BA80-1031-4643-9721-25927585B3F9}" presName="dummy" presStyleCnt="0"/>
      <dgm:spPr/>
    </dgm:pt>
    <dgm:pt modelId="{83A72DA5-7B64-45CD-8417-3636E69DDE72}" type="pres">
      <dgm:prSet presAssocID="{EE0B7A89-36E1-4ECD-B5A4-399DE3710077}" presName="sibTrans" presStyleLbl="sibTrans2D1" presStyleIdx="4" presStyleCnt="5" custAng="2003528" custScaleX="48898" custScaleY="58156" custLinFactNeighborX="30501" custLinFactNeighborY="12262" custRadScaleRad="211697"/>
      <dgm:spPr/>
    </dgm:pt>
  </dgm:ptLst>
  <dgm:cxnLst>
    <dgm:cxn modelId="{D987CE05-28B0-4F7F-BFB2-783104828715}" type="presOf" srcId="{774EC8A7-9730-4AB3-84FD-D88819F5BFD8}" destId="{CA452BBF-B486-46EB-AF38-DA26870997B9}" srcOrd="0" destOrd="0" presId="urn:microsoft.com/office/officeart/2005/8/layout/radial6"/>
    <dgm:cxn modelId="{3CF5CD08-7D73-48DE-9FDC-2DD9C40661E7}" type="presOf" srcId="{22ED16AB-A2DC-4AEF-84A2-17E98E8707DE}" destId="{FF8EBAD2-D0A9-44C9-93FE-6E41B2B41979}" srcOrd="0" destOrd="0" presId="urn:microsoft.com/office/officeart/2005/8/layout/radial6"/>
    <dgm:cxn modelId="{3A47C809-83C4-4838-AB2B-36AD631DD5A0}" type="presOf" srcId="{D99C3CDA-51F4-433A-BD79-B6F92F0D3944}" destId="{BC36B6FA-B153-45E7-8FF7-33F2F8EC80EB}" srcOrd="0" destOrd="0" presId="urn:microsoft.com/office/officeart/2005/8/layout/radial6"/>
    <dgm:cxn modelId="{697AF10C-4ED2-40E0-97AC-1E88EB9DF4CC}" type="presOf" srcId="{AF51CC69-033C-4ECB-8AE9-C95D8FD37FCC}" destId="{C712A786-6202-47C9-B3C9-18BBA8FF2A43}" srcOrd="0" destOrd="0" presId="urn:microsoft.com/office/officeart/2005/8/layout/radial6"/>
    <dgm:cxn modelId="{44943A0D-B7BA-4E78-8C14-5DA76518052E}" type="presOf" srcId="{E14C746A-FFB2-4572-A285-FBAD746A4201}" destId="{C741E3B5-32CA-403C-A74E-AD167E55AAE0}" srcOrd="0" destOrd="0" presId="urn:microsoft.com/office/officeart/2005/8/layout/radial6"/>
    <dgm:cxn modelId="{5E0E1B43-8B7D-4841-9FEE-BC0992E815D3}" srcId="{DC4F22E0-0ACC-485F-81AC-7A6B3442A60C}" destId="{A473AB42-8F8D-426E-86C7-CB67E921B608}" srcOrd="1" destOrd="0" parTransId="{77243FD3-1657-4B08-82B4-DDF09F07EF4F}" sibTransId="{CE478F98-92ED-4901-86D3-41492B00A7C3}"/>
    <dgm:cxn modelId="{8D608C43-EDD6-4E62-ADA5-2EC0362370A5}" srcId="{E14C746A-FFB2-4572-A285-FBAD746A4201}" destId="{DEE6BA80-1031-4643-9721-25927585B3F9}" srcOrd="4" destOrd="0" parTransId="{54A666A6-983C-4AE4-BC94-B1F5EDAFA6B1}" sibTransId="{EE0B7A89-36E1-4ECD-B5A4-399DE3710077}"/>
    <dgm:cxn modelId="{4C526566-171E-4645-8288-7173821FCB53}" srcId="{DC4F22E0-0ACC-485F-81AC-7A6B3442A60C}" destId="{E14C746A-FFB2-4572-A285-FBAD746A4201}" srcOrd="0" destOrd="0" parTransId="{D467354B-B9F7-4E0D-B94C-A36E131DE19E}" sibTransId="{CD052290-5EB0-4ADA-94D4-0105E20DEC4E}"/>
    <dgm:cxn modelId="{84484668-50BB-4805-8DEF-3189F885C283}" type="presOf" srcId="{DC4F22E0-0ACC-485F-81AC-7A6B3442A60C}" destId="{A6079792-4188-4267-8424-44A670E16E96}" srcOrd="0" destOrd="0" presId="urn:microsoft.com/office/officeart/2005/8/layout/radial6"/>
    <dgm:cxn modelId="{1815337B-0DF6-4B82-9C18-87D10428F16B}" srcId="{E14C746A-FFB2-4572-A285-FBAD746A4201}" destId="{774EC8A7-9730-4AB3-84FD-D88819F5BFD8}" srcOrd="3" destOrd="0" parTransId="{1850D6B3-B181-4CC5-AA09-2F803647F06A}" sibTransId="{22ED16AB-A2DC-4AEF-84A2-17E98E8707DE}"/>
    <dgm:cxn modelId="{7BEA61A7-DA06-48A3-B166-6FDA4091D47C}" type="presOf" srcId="{74D467EB-9893-4688-BB4B-5DCB630B17A2}" destId="{D811D4F2-88EF-40BD-8B0F-ADC1767C4296}" srcOrd="0" destOrd="0" presId="urn:microsoft.com/office/officeart/2005/8/layout/radial6"/>
    <dgm:cxn modelId="{10BE89AA-663D-4CD3-A308-5006557E5F68}" type="presOf" srcId="{FD6971BA-3E26-4684-BE12-B75CD70404D0}" destId="{B721A553-FDBE-42B2-BF7A-779C92ADC759}" srcOrd="0" destOrd="0" presId="urn:microsoft.com/office/officeart/2005/8/layout/radial6"/>
    <dgm:cxn modelId="{2BEE4BB4-A64A-44EF-8BB1-083D3B7AA947}" srcId="{E14C746A-FFB2-4572-A285-FBAD746A4201}" destId="{AF51CC69-033C-4ECB-8AE9-C95D8FD37FCC}" srcOrd="0" destOrd="0" parTransId="{196F0377-ADC1-460F-9542-CE088BAD613D}" sibTransId="{D99C3CDA-51F4-433A-BD79-B6F92F0D3944}"/>
    <dgm:cxn modelId="{75D01CB7-1483-4F26-A630-E5334C64A546}" type="presOf" srcId="{EE0B7A89-36E1-4ECD-B5A4-399DE3710077}" destId="{83A72DA5-7B64-45CD-8417-3636E69DDE72}" srcOrd="0" destOrd="0" presId="urn:microsoft.com/office/officeart/2005/8/layout/radial6"/>
    <dgm:cxn modelId="{1A3BE2D1-89DB-43DE-B384-9DDC7C72B85C}" srcId="{E14C746A-FFB2-4572-A285-FBAD746A4201}" destId="{3AB7DB00-D315-4376-908D-E4858046C903}" srcOrd="1" destOrd="0" parTransId="{C682B41B-1285-407F-BBBD-95D201FF02DA}" sibTransId="{74D467EB-9893-4688-BB4B-5DCB630B17A2}"/>
    <dgm:cxn modelId="{0C58FDD8-0748-4DF4-A7AB-59E6202924E7}" type="presOf" srcId="{32CCFD93-F7EA-4D1F-AFB2-0D08A99948FF}" destId="{7DB7A837-4D32-4FA3-B894-4363F3E144D6}" srcOrd="0" destOrd="0" presId="urn:microsoft.com/office/officeart/2005/8/layout/radial6"/>
    <dgm:cxn modelId="{76AACBEA-5703-4577-BA8B-E69519005F9F}" type="presOf" srcId="{3AB7DB00-D315-4376-908D-E4858046C903}" destId="{31FBFEED-C8EA-4AF3-8C50-7E6CFF8F9BB3}" srcOrd="0" destOrd="0" presId="urn:microsoft.com/office/officeart/2005/8/layout/radial6"/>
    <dgm:cxn modelId="{52B38CEB-146E-41A1-8A4E-E98224183201}" type="presOf" srcId="{DEE6BA80-1031-4643-9721-25927585B3F9}" destId="{9F6AF9AC-6DE0-4911-9A59-0C1485EB22ED}" srcOrd="0" destOrd="0" presId="urn:microsoft.com/office/officeart/2005/8/layout/radial6"/>
    <dgm:cxn modelId="{C509B8EC-E130-4FC5-92DE-0E6F78EF13C8}" srcId="{E14C746A-FFB2-4572-A285-FBAD746A4201}" destId="{FD6971BA-3E26-4684-BE12-B75CD70404D0}" srcOrd="2" destOrd="0" parTransId="{75BE0440-DEFA-48BF-94FC-62A791DCEB9A}" sibTransId="{32CCFD93-F7EA-4D1F-AFB2-0D08A99948FF}"/>
    <dgm:cxn modelId="{4DD79AED-95D3-44AC-924E-51944CFCC224}" type="presParOf" srcId="{A6079792-4188-4267-8424-44A670E16E96}" destId="{C741E3B5-32CA-403C-A74E-AD167E55AAE0}" srcOrd="0" destOrd="0" presId="urn:microsoft.com/office/officeart/2005/8/layout/radial6"/>
    <dgm:cxn modelId="{574BC8F7-F347-4202-B101-AF11621DB497}" type="presParOf" srcId="{A6079792-4188-4267-8424-44A670E16E96}" destId="{C712A786-6202-47C9-B3C9-18BBA8FF2A43}" srcOrd="1" destOrd="0" presId="urn:microsoft.com/office/officeart/2005/8/layout/radial6"/>
    <dgm:cxn modelId="{391B5618-1881-428A-B052-209A3041961C}" type="presParOf" srcId="{A6079792-4188-4267-8424-44A670E16E96}" destId="{88190CCB-BF1A-4863-83FC-77F7DBA6D9D1}" srcOrd="2" destOrd="0" presId="urn:microsoft.com/office/officeart/2005/8/layout/radial6"/>
    <dgm:cxn modelId="{8D5196C2-3612-41B9-9D03-571C43E16BFE}" type="presParOf" srcId="{A6079792-4188-4267-8424-44A670E16E96}" destId="{BC36B6FA-B153-45E7-8FF7-33F2F8EC80EB}" srcOrd="3" destOrd="0" presId="urn:microsoft.com/office/officeart/2005/8/layout/radial6"/>
    <dgm:cxn modelId="{192B0FAB-F2EA-443F-AEB9-C04E4907DF56}" type="presParOf" srcId="{A6079792-4188-4267-8424-44A670E16E96}" destId="{31FBFEED-C8EA-4AF3-8C50-7E6CFF8F9BB3}" srcOrd="4" destOrd="0" presId="urn:microsoft.com/office/officeart/2005/8/layout/radial6"/>
    <dgm:cxn modelId="{56BC1212-457D-4107-9DD4-4213ED3825DD}" type="presParOf" srcId="{A6079792-4188-4267-8424-44A670E16E96}" destId="{190DFFB9-C378-45EE-87B7-06EC21A45420}" srcOrd="5" destOrd="0" presId="urn:microsoft.com/office/officeart/2005/8/layout/radial6"/>
    <dgm:cxn modelId="{7720895B-E839-4A74-A0C6-478ADA21AF42}" type="presParOf" srcId="{A6079792-4188-4267-8424-44A670E16E96}" destId="{D811D4F2-88EF-40BD-8B0F-ADC1767C4296}" srcOrd="6" destOrd="0" presId="urn:microsoft.com/office/officeart/2005/8/layout/radial6"/>
    <dgm:cxn modelId="{5D23A8D7-D279-4A9F-A32B-91DBD271C892}" type="presParOf" srcId="{A6079792-4188-4267-8424-44A670E16E96}" destId="{B721A553-FDBE-42B2-BF7A-779C92ADC759}" srcOrd="7" destOrd="0" presId="urn:microsoft.com/office/officeart/2005/8/layout/radial6"/>
    <dgm:cxn modelId="{029CD000-4A22-4A13-8FCC-6AA411DA4867}" type="presParOf" srcId="{A6079792-4188-4267-8424-44A670E16E96}" destId="{D6B6F31F-604E-46E0-9600-71D6D1AC933F}" srcOrd="8" destOrd="0" presId="urn:microsoft.com/office/officeart/2005/8/layout/radial6"/>
    <dgm:cxn modelId="{B5C12FC4-D49B-42F6-9FA6-E66BE1E733F1}" type="presParOf" srcId="{A6079792-4188-4267-8424-44A670E16E96}" destId="{7DB7A837-4D32-4FA3-B894-4363F3E144D6}" srcOrd="9" destOrd="0" presId="urn:microsoft.com/office/officeart/2005/8/layout/radial6"/>
    <dgm:cxn modelId="{D33A76B3-861B-4E18-B22C-39417CD2DFD4}" type="presParOf" srcId="{A6079792-4188-4267-8424-44A670E16E96}" destId="{CA452BBF-B486-46EB-AF38-DA26870997B9}" srcOrd="10" destOrd="0" presId="urn:microsoft.com/office/officeart/2005/8/layout/radial6"/>
    <dgm:cxn modelId="{C6519B1D-B31F-46E6-AC62-A453706463F6}" type="presParOf" srcId="{A6079792-4188-4267-8424-44A670E16E96}" destId="{8404F8A6-FCC8-4313-945E-61D32D9CD2FF}" srcOrd="11" destOrd="0" presId="urn:microsoft.com/office/officeart/2005/8/layout/radial6"/>
    <dgm:cxn modelId="{FC57F1E0-1F80-4BD0-8C6A-4ADB199BD189}" type="presParOf" srcId="{A6079792-4188-4267-8424-44A670E16E96}" destId="{FF8EBAD2-D0A9-44C9-93FE-6E41B2B41979}" srcOrd="12" destOrd="0" presId="urn:microsoft.com/office/officeart/2005/8/layout/radial6"/>
    <dgm:cxn modelId="{9F0D3141-18D8-4490-A080-90767604E443}" type="presParOf" srcId="{A6079792-4188-4267-8424-44A670E16E96}" destId="{9F6AF9AC-6DE0-4911-9A59-0C1485EB22ED}" srcOrd="13" destOrd="0" presId="urn:microsoft.com/office/officeart/2005/8/layout/radial6"/>
    <dgm:cxn modelId="{B530C455-6D09-4533-84D5-BCC0BBC912D1}" type="presParOf" srcId="{A6079792-4188-4267-8424-44A670E16E96}" destId="{5A306FE3-41CA-44C9-B037-C8B8471D6759}" srcOrd="14" destOrd="0" presId="urn:microsoft.com/office/officeart/2005/8/layout/radial6"/>
    <dgm:cxn modelId="{677BD58C-5B75-43BF-BEC1-2A06CD3F3294}" type="presParOf" srcId="{A6079792-4188-4267-8424-44A670E16E96}" destId="{83A72DA5-7B64-45CD-8417-3636E69DDE7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72DA5-7B64-45CD-8417-3636E69DDE72}">
      <dsp:nvSpPr>
        <dsp:cNvPr id="0" name=""/>
        <dsp:cNvSpPr/>
      </dsp:nvSpPr>
      <dsp:spPr>
        <a:xfrm rot="2003528">
          <a:off x="4101440" y="1246590"/>
          <a:ext cx="2911639" cy="3462908"/>
        </a:xfrm>
        <a:prstGeom prst="blockArc">
          <a:avLst>
            <a:gd name="adj1" fmla="val 1973613"/>
            <a:gd name="adj2" fmla="val 12773613"/>
            <a:gd name="adj3" fmla="val 3176"/>
          </a:avLst>
        </a:prstGeom>
        <a:solidFill>
          <a:schemeClr val="bg1">
            <a:lumMod val="65000"/>
          </a:schemeClr>
        </a:solidFill>
        <a:ln w="15875"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EBAD2-D0A9-44C9-93FE-6E41B2B41979}">
      <dsp:nvSpPr>
        <dsp:cNvPr id="0" name=""/>
        <dsp:cNvSpPr/>
      </dsp:nvSpPr>
      <dsp:spPr>
        <a:xfrm>
          <a:off x="5940481" y="456011"/>
          <a:ext cx="4075704" cy="4075704"/>
        </a:xfrm>
        <a:prstGeom prst="blockArc">
          <a:avLst>
            <a:gd name="adj1" fmla="val 2358824"/>
            <a:gd name="adj2" fmla="val 5216777"/>
            <a:gd name="adj3" fmla="val 464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7A837-4D32-4FA3-B894-4363F3E144D6}">
      <dsp:nvSpPr>
        <dsp:cNvPr id="0" name=""/>
        <dsp:cNvSpPr/>
      </dsp:nvSpPr>
      <dsp:spPr>
        <a:xfrm rot="17915889">
          <a:off x="3012864" y="-239629"/>
          <a:ext cx="4143443" cy="7312670"/>
        </a:xfrm>
        <a:prstGeom prst="blockArc">
          <a:avLst>
            <a:gd name="adj1" fmla="val 20261043"/>
            <a:gd name="adj2" fmla="val 252213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1D4F2-88EF-40BD-8B0F-ADC1767C4296}">
      <dsp:nvSpPr>
        <dsp:cNvPr id="0" name=""/>
        <dsp:cNvSpPr/>
      </dsp:nvSpPr>
      <dsp:spPr>
        <a:xfrm>
          <a:off x="4444528" y="275956"/>
          <a:ext cx="4075704" cy="4075704"/>
        </a:xfrm>
        <a:prstGeom prst="blockArc">
          <a:avLst>
            <a:gd name="adj1" fmla="val 12488088"/>
            <a:gd name="adj2" fmla="val 19176297"/>
            <a:gd name="adj3" fmla="val 464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6B6FA-B153-45E7-8FF7-33F2F8EC80EB}">
      <dsp:nvSpPr>
        <dsp:cNvPr id="0" name=""/>
        <dsp:cNvSpPr/>
      </dsp:nvSpPr>
      <dsp:spPr>
        <a:xfrm>
          <a:off x="817495" y="-152183"/>
          <a:ext cx="4075704" cy="4075704"/>
        </a:xfrm>
        <a:prstGeom prst="blockArc">
          <a:avLst>
            <a:gd name="adj1" fmla="val 13177099"/>
            <a:gd name="adj2" fmla="val 20636078"/>
            <a:gd name="adj3" fmla="val 4640"/>
          </a:avLst>
        </a:prstGeom>
        <a:solidFill>
          <a:srgbClr val="92D050"/>
        </a:solidFill>
        <a:ln>
          <a:noFill/>
          <a:miter lim="800000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E3B5-32CA-403C-A74E-AD167E55AAE0}">
      <dsp:nvSpPr>
        <dsp:cNvPr id="0" name=""/>
        <dsp:cNvSpPr/>
      </dsp:nvSpPr>
      <dsp:spPr>
        <a:xfrm>
          <a:off x="798664" y="1738826"/>
          <a:ext cx="1876257" cy="187625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It all starts with the Estimate</a:t>
          </a:r>
        </a:p>
      </dsp:txBody>
      <dsp:txXfrm>
        <a:off x="1073435" y="2013597"/>
        <a:ext cx="1326715" cy="1326715"/>
      </dsp:txXfrm>
    </dsp:sp>
    <dsp:sp modelId="{C712A786-6202-47C9-B3C9-18BBA8FF2A43}">
      <dsp:nvSpPr>
        <dsp:cNvPr id="0" name=""/>
        <dsp:cNvSpPr/>
      </dsp:nvSpPr>
      <dsp:spPr>
        <a:xfrm>
          <a:off x="624137" y="0"/>
          <a:ext cx="1313380" cy="131338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Winning Proposals</a:t>
          </a:r>
        </a:p>
      </dsp:txBody>
      <dsp:txXfrm>
        <a:off x="816477" y="192340"/>
        <a:ext cx="928700" cy="928700"/>
      </dsp:txXfrm>
    </dsp:sp>
    <dsp:sp modelId="{31FBFEED-C8EA-4AF3-8C50-7E6CFF8F9BB3}">
      <dsp:nvSpPr>
        <dsp:cNvPr id="0" name=""/>
        <dsp:cNvSpPr/>
      </dsp:nvSpPr>
      <dsp:spPr>
        <a:xfrm>
          <a:off x="3854477" y="533401"/>
          <a:ext cx="1745075" cy="168351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Effortless Project &amp; Budget Creation </a:t>
          </a:r>
        </a:p>
      </dsp:txBody>
      <dsp:txXfrm>
        <a:off x="4110037" y="779946"/>
        <a:ext cx="1233955" cy="1190427"/>
      </dsp:txXfrm>
    </dsp:sp>
    <dsp:sp modelId="{B721A553-FDBE-42B2-BF7A-779C92ADC759}">
      <dsp:nvSpPr>
        <dsp:cNvPr id="0" name=""/>
        <dsp:cNvSpPr/>
      </dsp:nvSpPr>
      <dsp:spPr>
        <a:xfrm>
          <a:off x="7341698" y="367121"/>
          <a:ext cx="1313380" cy="131338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SOV Creation</a:t>
          </a:r>
        </a:p>
      </dsp:txBody>
      <dsp:txXfrm>
        <a:off x="7534038" y="559461"/>
        <a:ext cx="928700" cy="928700"/>
      </dsp:txXfrm>
    </dsp:sp>
    <dsp:sp modelId="{CA452BBF-B486-46EB-AF38-DA26870997B9}">
      <dsp:nvSpPr>
        <dsp:cNvPr id="0" name=""/>
        <dsp:cNvSpPr/>
      </dsp:nvSpPr>
      <dsp:spPr>
        <a:xfrm>
          <a:off x="6978668" y="2455838"/>
          <a:ext cx="1313380" cy="1313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Vendor Bid Package</a:t>
          </a:r>
        </a:p>
      </dsp:txBody>
      <dsp:txXfrm>
        <a:off x="7171008" y="2648178"/>
        <a:ext cx="928700" cy="928700"/>
      </dsp:txXfrm>
    </dsp:sp>
    <dsp:sp modelId="{9F6AF9AC-6DE0-4911-9A59-0C1485EB22ED}">
      <dsp:nvSpPr>
        <dsp:cNvPr id="0" name=""/>
        <dsp:cNvSpPr/>
      </dsp:nvSpPr>
      <dsp:spPr>
        <a:xfrm>
          <a:off x="5544628" y="3182423"/>
          <a:ext cx="1313380" cy="131338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Inventory Requisition</a:t>
          </a:r>
        </a:p>
      </dsp:txBody>
      <dsp:txXfrm>
        <a:off x="5736968" y="3374763"/>
        <a:ext cx="928700" cy="92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9D12B2A-743B-45F4-A662-F4D81DD8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7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F756-0540-4008-988D-46CAC1E23625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951CB8-B893-4DA7-AA98-898859C87B9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64FC3E-8F95-4618-84C3-D8173D34314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E7D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E7D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Spitfire Software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3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0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5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C7C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C7C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84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1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3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2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3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3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6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78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8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1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7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7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7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51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33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61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7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5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900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5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3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1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5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5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6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1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" name="Picture 23" descr="sf_man_cropped_outl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9" name="Picture 25" descr="45 Pixels_reverse_tr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dozer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stack-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bulldoz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top_10_mid_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earth_m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two_m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2" descr="man_hoo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girl_lr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28613" y="1733550"/>
            <a:ext cx="56911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382963"/>
            <a:ext cx="5584825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182563" y="6040438"/>
            <a:ext cx="108267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542088"/>
            <a:ext cx="2309813" cy="217487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40675" y="6488113"/>
            <a:ext cx="1074738" cy="247650"/>
          </a:xfrm>
        </p:spPr>
        <p:txBody>
          <a:bodyPr/>
          <a:lstStyle>
            <a:lvl1pPr>
              <a:defRPr>
                <a:latin typeface="Clarendon Condensed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39360B5-B029-4CFB-B381-6B8087280B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0" y="5654675"/>
            <a:ext cx="9144000" cy="1203325"/>
          </a:xfrm>
          <a:prstGeom prst="rect">
            <a:avLst/>
          </a:prstGeom>
          <a:solidFill>
            <a:srgbClr val="3682D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0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3" descr="sf_man_cropped_outline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4152900"/>
            <a:ext cx="771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0" y="0"/>
            <a:ext cx="9144000" cy="1203325"/>
          </a:xfrm>
          <a:prstGeom prst="rect">
            <a:avLst/>
          </a:prstGeom>
          <a:solidFill>
            <a:srgbClr val="3682DD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6" name="Picture 25" descr="45 Pixels_reverse_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1712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ozer_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025650"/>
            <a:ext cx="8921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stack-21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3040063"/>
            <a:ext cx="88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bulldozer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192463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top_10_mid_rev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1951038"/>
            <a:ext cx="8778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arth_move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035300"/>
            <a:ext cx="7747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wo_men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364038"/>
            <a:ext cx="923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man_hook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897063"/>
            <a:ext cx="6731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girl_lr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357688"/>
            <a:ext cx="7207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8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0C5F18-4A11-4C86-A3A3-AB36E3931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9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33D922-F70C-4424-9817-4EEDBE8977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8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725613"/>
            <a:ext cx="3867150" cy="4370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32B3E2E-A360-41B1-BD02-6794F1C10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53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AAA8-A99B-41DC-8B0F-7F50AF788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77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98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32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90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7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FEDEEC-3BF0-49A5-AF92-B034BA79F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4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719138"/>
            <a:ext cx="2060575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719138"/>
            <a:ext cx="6032500" cy="53768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83195E-47AD-4463-AE69-16A5B25191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3BCEFF-A5E0-4293-B317-101FCAD13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9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139113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725613"/>
            <a:ext cx="7886700" cy="437038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5DD7F9-0F46-4279-84E6-F3B986013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7E75A6F-C4ED-4E05-BD65-9DAEF14AF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D9F885-31FA-4473-81C6-B6F4A1378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9ABAFBF-23F4-4CFD-85AE-129C2E175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879D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879DA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C7C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C7CDB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gradFill rotWithShape="1">
            <a:gsLst>
              <a:gs pos="0">
                <a:srgbClr val="2175D9"/>
              </a:gs>
              <a:gs pos="50000">
                <a:srgbClr val="FFFFFF"/>
              </a:gs>
              <a:gs pos="100000">
                <a:srgbClr val="2175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17" descr="sf_man_cropped_outlin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719138"/>
            <a:ext cx="8139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</a:t>
            </a:r>
          </a:p>
        </p:txBody>
      </p:sp>
      <p:sp>
        <p:nvSpPr>
          <p:cNvPr id="1029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1725613"/>
            <a:ext cx="78867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	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543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3738" y="6489700"/>
            <a:ext cx="2197100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22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5700" y="6481763"/>
            <a:ext cx="9906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0495FE5-295A-4ECB-B5C4-3B7410DB4B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2175D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036" name="Picture 26" descr="45 Pixels_reverse_tran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0" y="6488113"/>
            <a:ext cx="9144000" cy="369887"/>
          </a:xfrm>
          <a:prstGeom prst="rect">
            <a:avLst/>
          </a:prstGeom>
          <a:solidFill>
            <a:srgbClr val="307ED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17" descr="sf_man_cropped_outlin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6477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2971800" y="2371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rgbClr val="307EDC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" name="Picture 26" descr="45 Pixels_reverse_tran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0"/>
            <a:ext cx="1617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utoUpdateAnimBg="0"/>
    </p:bldLst>
  </p:timing>
  <p:txStyles>
    <p:titleStyle>
      <a:lvl1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ts val="1200"/>
        </a:spcBef>
        <a:spcAft>
          <a:spcPts val="30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3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pitfirepm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742" y="2893815"/>
            <a:ext cx="6019800" cy="125676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Pulling It All Together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(Quote to Budget to Billing)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985" y="4412974"/>
            <a:ext cx="5867400" cy="898166"/>
          </a:xfrm>
        </p:spPr>
        <p:txBody>
          <a:bodyPr/>
          <a:lstStyle/>
          <a:p>
            <a:pPr eaLnBrk="1" hangingPunct="1"/>
            <a:r>
              <a:rPr lang="en-US" altLang="en-US" dirty="0"/>
              <a:t>March 9, 2017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09" b="-18709"/>
          <a:stretch/>
        </p:blipFill>
        <p:spPr bwMode="auto">
          <a:xfrm>
            <a:off x="0" y="-461177"/>
            <a:ext cx="9144000" cy="33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33384" y="850559"/>
            <a:ext cx="4921858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b="1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 Webinar Series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2"/>
            <a:ext cx="2314575" cy="590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3207" y="1720454"/>
            <a:ext cx="3879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Time to Reach New Heights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6217920" y="2433099"/>
            <a:ext cx="2798859" cy="230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VXLConfig – Change Order Imports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1725613"/>
            <a:ext cx="8418786" cy="4801311"/>
          </a:xfrm>
        </p:spPr>
        <p:txBody>
          <a:bodyPr/>
          <a:lstStyle/>
          <a:p>
            <a:r>
              <a:rPr lang="en-US" sz="2000" dirty="0"/>
              <a:t>VXLConfig also allows you to configure your Change Order import options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1800" b="1" dirty="0" err="1"/>
              <a:t>ImportCIEnabled</a:t>
            </a:r>
            <a:r>
              <a:rPr lang="en-US" sz="1800" dirty="0"/>
              <a:t> – turns on Excel Import for Change Item on the Change Order and/or Proposed Change Order doc types</a:t>
            </a:r>
            <a:br>
              <a:rPr lang="en-US" sz="1800" dirty="0"/>
            </a:br>
            <a:r>
              <a:rPr lang="en-US" sz="1800" b="1" dirty="0"/>
              <a:t>Note:</a:t>
            </a:r>
            <a:r>
              <a:rPr lang="en-US" sz="1800" dirty="0"/>
              <a:t> A Budget Import map file is also required for the doc type.  Add your .map file into the Template Library</a:t>
            </a:r>
          </a:p>
          <a:p>
            <a:pPr lvl="1"/>
            <a:r>
              <a:rPr lang="en-US" sz="1800" b="1" dirty="0" err="1"/>
              <a:t>ImportCIRevenueSummary</a:t>
            </a:r>
            <a:r>
              <a:rPr lang="en-US" sz="1800" dirty="0"/>
              <a:t> – Adds all the Revenue line items into a single entry</a:t>
            </a:r>
          </a:p>
          <a:p>
            <a:pPr lvl="1"/>
            <a:r>
              <a:rPr lang="en-US" sz="1800" b="1" dirty="0" err="1"/>
              <a:t>ImportCISheet</a:t>
            </a:r>
            <a:r>
              <a:rPr lang="en-US" sz="1800" dirty="0"/>
              <a:t> – The name of your import tab – SpitfireImportData is the default. </a:t>
            </a:r>
          </a:p>
          <a:p>
            <a:pPr lvl="1"/>
            <a:r>
              <a:rPr lang="en-US" sz="1800" b="1" dirty="0" err="1"/>
              <a:t>ImportCIViaCommitment:</a:t>
            </a:r>
            <a:r>
              <a:rPr lang="en-US" sz="1800" b="1" i="1" dirty="0" err="1"/>
              <a:t>AccountCategory</a:t>
            </a:r>
            <a:br>
              <a:rPr lang="en-US" sz="1800" dirty="0"/>
            </a:br>
            <a:r>
              <a:rPr lang="en-US" sz="1800" dirty="0"/>
              <a:t>--Or—</a:t>
            </a:r>
            <a:br>
              <a:rPr lang="en-US" sz="1800" dirty="0"/>
            </a:br>
            <a:r>
              <a:rPr lang="en-US" sz="1800" b="1" dirty="0" err="1"/>
              <a:t>UseWBAConfigSubcontract</a:t>
            </a:r>
            <a:r>
              <a:rPr lang="en-US" sz="1800" b="1" dirty="0"/>
              <a:t> </a:t>
            </a:r>
            <a:r>
              <a:rPr lang="en-US" sz="1800" dirty="0"/>
              <a:t>– Line Items with this Account Category will create a CCO or Commitment on the Change Item.</a:t>
            </a:r>
          </a:p>
        </p:txBody>
      </p:sp>
    </p:spTree>
    <p:extLst>
      <p:ext uri="{BB962C8B-B14F-4D97-AF65-F5344CB8AC3E}">
        <p14:creationId xmlns:p14="http://schemas.microsoft.com/office/powerpoint/2010/main" val="38167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096250" cy="819150"/>
          </a:xfrm>
        </p:spPr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2143125"/>
            <a:ext cx="7620000" cy="41243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all starts with the Estimate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Winning Proposals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Effortless Project &amp; Budget Creation 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 Creation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Vendor Bid Package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Inventory Requisition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altLang="en-US" sz="1600" b="1" dirty="0"/>
          </a:p>
          <a:p>
            <a:pPr lvl="2" eaLnBrk="1" hangingPunct="1">
              <a:lnSpc>
                <a:spcPct val="80000"/>
              </a:lnSpc>
            </a:pPr>
            <a:endParaRPr lang="en-US" altLang="en-US" sz="1600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2125" y="1479550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One Excel Workbook to do it ALL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01650"/>
            <a:ext cx="8991600" cy="1044575"/>
          </a:xfrm>
        </p:spPr>
        <p:txBody>
          <a:bodyPr>
            <a:normAutofit/>
          </a:bodyPr>
          <a:lstStyle/>
          <a:p>
            <a:r>
              <a:rPr lang="en-US" sz="3200" dirty="0"/>
              <a:t>Workflows to Hit the Ground Running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" y="1828800"/>
          <a:ext cx="876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Down Arrow 5"/>
          <p:cNvSpPr/>
          <p:nvPr/>
        </p:nvSpPr>
        <p:spPr>
          <a:xfrm rot="15957218">
            <a:off x="-419126" y="3216101"/>
            <a:ext cx="2110848" cy="850964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Either/Or/Both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392426"/>
            <a:ext cx="1476376" cy="389374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2819400" y="3200400"/>
            <a:ext cx="1295400" cy="762001"/>
          </a:xfrm>
          <a:prstGeom prst="curvedConnector3">
            <a:avLst>
              <a:gd name="adj1" fmla="val 33926"/>
            </a:avLst>
          </a:prstGeom>
          <a:ln w="92075">
            <a:solidFill>
              <a:schemeClr val="accent2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 Spitfire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659284"/>
          </a:xfrm>
        </p:spPr>
        <p:txBody>
          <a:bodyPr/>
          <a:lstStyle/>
          <a:p>
            <a:pPr lvl="1"/>
            <a:r>
              <a:rPr lang="en-US" sz="2000" dirty="0"/>
              <a:t>Two Basic Input Method</a:t>
            </a:r>
          </a:p>
          <a:p>
            <a:pPr lvl="2"/>
            <a:r>
              <a:rPr lang="en-US" sz="1800" dirty="0"/>
              <a:t>Spitfire Import to Budget</a:t>
            </a:r>
          </a:p>
          <a:p>
            <a:pPr lvl="2"/>
            <a:r>
              <a:rPr lang="en-US" sz="1800" dirty="0"/>
              <a:t>Via Excel to a Spitfire Document’s Item tab</a:t>
            </a:r>
          </a:p>
          <a:p>
            <a:pPr lvl="1"/>
            <a:r>
              <a:rPr lang="en-US" sz="2200" dirty="0"/>
              <a:t>Spitfire Import to Budget </a:t>
            </a:r>
          </a:p>
          <a:p>
            <a:pPr lvl="2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Tried and True favorite for uploading</a:t>
            </a:r>
          </a:p>
          <a:p>
            <a:pPr lvl="3"/>
            <a:r>
              <a:rPr lang="en-US" sz="1600" dirty="0"/>
              <a:t>Your Project Budget</a:t>
            </a:r>
          </a:p>
          <a:p>
            <a:pPr lvl="3"/>
            <a:r>
              <a:rPr lang="en-US" sz="1600" dirty="0"/>
              <a:t>Your Change Orders</a:t>
            </a:r>
          </a:p>
          <a:p>
            <a:pPr lvl="1"/>
            <a:r>
              <a:rPr lang="en-US" sz="2200" dirty="0"/>
              <a:t>VIA Excel</a:t>
            </a:r>
          </a:p>
          <a:p>
            <a:pPr lvl="2"/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Grown Up and Ready to go to Work</a:t>
            </a:r>
          </a:p>
          <a:p>
            <a:pPr lvl="3"/>
            <a:r>
              <a:rPr lang="en-US" sz="1600" dirty="0"/>
              <a:t>ToSpitfire tab can be inserted into your Spitfire Import to Budget workbook</a:t>
            </a:r>
          </a:p>
          <a:p>
            <a:pPr lvl="3"/>
            <a:r>
              <a:rPr lang="en-US" sz="1600" dirty="0"/>
              <a:t>ToSpitfire tab can be configure by Doc Type</a:t>
            </a:r>
          </a:p>
        </p:txBody>
      </p:sp>
    </p:spTree>
    <p:extLst>
      <p:ext uri="{BB962C8B-B14F-4D97-AF65-F5344CB8AC3E}">
        <p14:creationId xmlns:p14="http://schemas.microsoft.com/office/powerpoint/2010/main" val="306076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19138"/>
            <a:ext cx="8748220" cy="701675"/>
          </a:xfrm>
        </p:spPr>
        <p:txBody>
          <a:bodyPr/>
          <a:lstStyle/>
          <a:p>
            <a:r>
              <a:rPr lang="en-US" dirty="0"/>
              <a:t>Put your Budget Estimate on Steroids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Budget Estimating workbook is the base for your project – so why not use it to setup your whole project !</a:t>
            </a:r>
          </a:p>
          <a:p>
            <a:pPr lvl="1"/>
            <a:r>
              <a:rPr lang="en-US" dirty="0"/>
              <a:t>Budget – Use the SpitfireImportData worksheet</a:t>
            </a:r>
          </a:p>
          <a:p>
            <a:pPr lvl="1"/>
            <a:r>
              <a:rPr lang="en-US" dirty="0"/>
              <a:t>SOV Line Items – two choices</a:t>
            </a:r>
          </a:p>
          <a:p>
            <a:pPr lvl="2"/>
            <a:r>
              <a:rPr lang="en-US" dirty="0"/>
              <a:t>Add Billing codes to the SpitfireImportData </a:t>
            </a:r>
          </a:p>
          <a:p>
            <a:pPr lvl="2"/>
            <a:r>
              <a:rPr lang="en-US" dirty="0"/>
              <a:t>Add </a:t>
            </a:r>
            <a:r>
              <a:rPr lang="en-US" dirty="0" err="1"/>
              <a:t>ToSpitfireSOV</a:t>
            </a:r>
            <a:r>
              <a:rPr lang="en-US" dirty="0"/>
              <a:t> worksheet and pull Revenue line items from the Budget into the Project Setup document </a:t>
            </a:r>
          </a:p>
          <a:p>
            <a:pPr lvl="1"/>
            <a:r>
              <a:rPr lang="en-US" dirty="0"/>
              <a:t>Vendor Bid Package</a:t>
            </a:r>
          </a:p>
          <a:p>
            <a:pPr lvl="2"/>
            <a:r>
              <a:rPr lang="en-US" dirty="0"/>
              <a:t>Add </a:t>
            </a:r>
            <a:r>
              <a:rPr lang="en-US" dirty="0" err="1"/>
              <a:t>ToSpitfireVBP</a:t>
            </a:r>
            <a:r>
              <a:rPr lang="en-US" dirty="0"/>
              <a:t> to populate the Vendor Bid Package</a:t>
            </a:r>
          </a:p>
        </p:txBody>
      </p:sp>
    </p:spTree>
    <p:extLst>
      <p:ext uri="{BB962C8B-B14F-4D97-AF65-F5344CB8AC3E}">
        <p14:creationId xmlns:p14="http://schemas.microsoft.com/office/powerpoint/2010/main" val="115818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Tabs for Multiple Purposes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792" y="1596543"/>
            <a:ext cx="7513446" cy="483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3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VXLConfig Rule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1868925"/>
          </a:xfrm>
        </p:spPr>
        <p:txBody>
          <a:bodyPr/>
          <a:lstStyle/>
          <a:p>
            <a:pPr lvl="1"/>
            <a:r>
              <a:rPr lang="en-US" dirty="0"/>
              <a:t>Allows you to configure which Doc Types will use VXL imports</a:t>
            </a:r>
          </a:p>
          <a:p>
            <a:pPr lvl="1"/>
            <a:r>
              <a:rPr lang="en-US" dirty="0"/>
              <a:t>Allows you to “name” your VXL tab per Doc Type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3246662"/>
            <a:ext cx="8384257" cy="20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to Spitfire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725613"/>
            <a:ext cx="7886700" cy="4659284"/>
          </a:xfrm>
        </p:spPr>
        <p:txBody>
          <a:bodyPr/>
          <a:lstStyle/>
          <a:p>
            <a:pPr lvl="1"/>
            <a:r>
              <a:rPr lang="en-US" sz="1800" dirty="0"/>
              <a:t>Estimating Excel Workbook to create Customer Quote document </a:t>
            </a:r>
          </a:p>
          <a:p>
            <a:pPr lvl="2"/>
            <a:r>
              <a:rPr lang="en-US" sz="1400" dirty="0"/>
              <a:t>Email Body Templates</a:t>
            </a:r>
          </a:p>
          <a:p>
            <a:pPr lvl="2"/>
            <a:r>
              <a:rPr lang="en-US" sz="1400" dirty="0"/>
              <a:t>Quote Templates by Project Type</a:t>
            </a:r>
          </a:p>
          <a:p>
            <a:pPr lvl="1"/>
            <a:r>
              <a:rPr lang="en-US" sz="1800" dirty="0"/>
              <a:t>Project created from Customer Quote</a:t>
            </a:r>
          </a:p>
          <a:p>
            <a:pPr lvl="1"/>
            <a:r>
              <a:rPr lang="en-US" sz="1800" dirty="0"/>
              <a:t>Project Setup by Project Type</a:t>
            </a:r>
          </a:p>
          <a:p>
            <a:pPr lvl="2"/>
            <a:r>
              <a:rPr lang="en-US" sz="1600" dirty="0"/>
              <a:t>Auto Creates the appropriate Documents </a:t>
            </a:r>
          </a:p>
          <a:p>
            <a:pPr lvl="1"/>
            <a:r>
              <a:rPr lang="en-US" sz="1800" dirty="0"/>
              <a:t>Upload the Budget</a:t>
            </a:r>
          </a:p>
          <a:p>
            <a:pPr lvl="2"/>
            <a:r>
              <a:rPr lang="en-US" sz="1400" dirty="0"/>
              <a:t>BFA Settings by Project Type</a:t>
            </a:r>
          </a:p>
          <a:p>
            <a:pPr lvl="2"/>
            <a:r>
              <a:rPr lang="en-US" sz="1400" dirty="0"/>
              <a:t>Import Wizard can import Excel file from the Quote document</a:t>
            </a:r>
          </a:p>
          <a:p>
            <a:pPr lvl="1"/>
            <a:r>
              <a:rPr lang="en-US" sz="1800" dirty="0"/>
              <a:t>Revenue components of Quote populates Project Setup </a:t>
            </a:r>
          </a:p>
          <a:p>
            <a:pPr lvl="1"/>
            <a:r>
              <a:rPr lang="en-US" sz="1800" dirty="0"/>
              <a:t>Project Setup to Customer Pay Application (Invoice to Customer)</a:t>
            </a:r>
          </a:p>
          <a:p>
            <a:pPr lvl="2"/>
            <a:r>
              <a:rPr lang="en-US" sz="1400" dirty="0"/>
              <a:t>Use BFA Billing sheet in SOV Workbook to create SOV Schedule of Value </a:t>
            </a:r>
          </a:p>
          <a:p>
            <a:pPr lvl="2"/>
            <a:r>
              <a:rPr lang="en-US" sz="1400" dirty="0"/>
              <a:t>Billing Codes / Subtotals</a:t>
            </a:r>
          </a:p>
          <a:p>
            <a:pPr lvl="2"/>
            <a:r>
              <a:rPr lang="en-US" sz="1400" dirty="0"/>
              <a:t>Project Type PAPT</a:t>
            </a:r>
          </a:p>
          <a:p>
            <a:pPr lvl="1"/>
            <a:r>
              <a:rPr lang="en-US" sz="1800" dirty="0"/>
              <a:t>Create Vendor Bid Package for Vendor Quotes</a:t>
            </a:r>
          </a:p>
          <a:p>
            <a:pPr lvl="2"/>
            <a:r>
              <a:rPr lang="en-US" sz="1400" dirty="0"/>
              <a:t>Add Line Items from Excel Workbook – Auto Import to Items tab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9887" y="1286511"/>
            <a:ext cx="8340725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defRPr sz="2800">
                <a:solidFill>
                  <a:srgbClr val="FF33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007CC3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CC3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chemeClr val="bg1"/>
                </a:solidFill>
              </a:rPr>
              <a:t>One Excel Workbook to do it ALL</a:t>
            </a:r>
          </a:p>
        </p:txBody>
      </p:sp>
    </p:spTree>
    <p:extLst>
      <p:ext uri="{BB962C8B-B14F-4D97-AF65-F5344CB8AC3E}">
        <p14:creationId xmlns:p14="http://schemas.microsoft.com/office/powerpoint/2010/main" val="192152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09600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Next Topic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1435100"/>
            <a:ext cx="7620000" cy="4584700"/>
          </a:xfrm>
        </p:spPr>
        <p:txBody>
          <a:bodyPr/>
          <a:lstStyle/>
          <a:p>
            <a:pPr algn="ctr" eaLnBrk="1" hangingPunct="1"/>
            <a:r>
              <a:rPr lang="en-US" altLang="en-US" sz="3200" b="1" dirty="0"/>
              <a:t>All About Attachments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Files on Documents / in the Catalog / in the Cloud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File Versions / Copies / Clones / Joins  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1"/>
                </a:solidFill>
              </a:rPr>
              <a:t>Doc files to PDF or Assembled Content</a:t>
            </a:r>
          </a:p>
          <a:p>
            <a:pPr algn="ctr" eaLnBrk="1" hangingPunct="1"/>
            <a:r>
              <a:rPr lang="en-US" altLang="en-US" sz="20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Thursday April 9</a:t>
            </a:r>
            <a:r>
              <a:rPr lang="en-US" altLang="en-US" sz="2400" baseline="30000" dirty="0">
                <a:solidFill>
                  <a:srgbClr val="007CC3"/>
                </a:solidFill>
              </a:rPr>
              <a:t>th</a:t>
            </a:r>
            <a:r>
              <a:rPr lang="en-US" altLang="en-US" sz="2400" dirty="0">
                <a:solidFill>
                  <a:srgbClr val="007CC3"/>
                </a:solidFill>
              </a:rPr>
              <a:t> – 1:00 pm EST</a:t>
            </a:r>
          </a:p>
          <a:p>
            <a:pPr algn="ctr" eaLnBrk="1" hangingPunct="1"/>
            <a:endParaRPr lang="en-US" altLang="en-US" sz="2400" dirty="0">
              <a:solidFill>
                <a:srgbClr val="007CC3"/>
              </a:solidFill>
            </a:endParaRPr>
          </a:p>
          <a:p>
            <a:pPr algn="ctr" eaLnBrk="1" hangingPunct="1"/>
            <a:r>
              <a:rPr lang="en-US" altLang="en-US" sz="2400" dirty="0">
                <a:solidFill>
                  <a:srgbClr val="007CC3"/>
                </a:solidFill>
              </a:rPr>
              <a:t>Review past Webinars at </a:t>
            </a:r>
            <a:r>
              <a:rPr lang="en-US" altLang="en-US" sz="2400" dirty="0">
                <a:solidFill>
                  <a:srgbClr val="007CC3"/>
                </a:solidFill>
                <a:hlinkClick r:id="rId3"/>
              </a:rPr>
              <a:t>http://support.spitfirepm.com</a:t>
            </a:r>
            <a:r>
              <a:rPr lang="en-US" altLang="en-US" sz="2400" dirty="0">
                <a:solidFill>
                  <a:srgbClr val="007CC3"/>
                </a:solidFill>
              </a:rPr>
              <a:t> </a:t>
            </a:r>
          </a:p>
          <a:p>
            <a:pPr algn="ctr" eaLnBrk="1" hangingPunct="1"/>
            <a:endParaRPr lang="en-US" altLang="en-US" sz="2000" b="1" dirty="0"/>
          </a:p>
          <a:p>
            <a:pPr algn="ctr" eaLnBrk="1" hangingPunct="1"/>
            <a:r>
              <a:rPr lang="en-US" altLang="en-US" sz="2000" b="1" dirty="0"/>
              <a:t>Have a topic you’d like included in an upcoming Webinar?</a:t>
            </a:r>
          </a:p>
          <a:p>
            <a:pPr algn="ctr" eaLnBrk="1" hangingPunct="1"/>
            <a:r>
              <a:rPr lang="en-US" altLang="en-US" sz="2000" dirty="0">
                <a:solidFill>
                  <a:srgbClr val="007CC3"/>
                </a:solidFill>
              </a:rPr>
              <a:t>Send your suggestion to dmcgovern@spitfiremanagement.com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945445" y="5016798"/>
            <a:ext cx="7265809" cy="7024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pitfir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pitfir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Spitfi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Spitfir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tfir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tfi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lientWebinars_2017_01.pptx" id="{C6F7286D-B4C2-4857-8D1E-7E0B2AEA63F6}" vid="{C60A10CC-D5F7-4DA3-BDCA-C6C2251ADAD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Spitfire_Rev</Template>
  <TotalTime>17224</TotalTime>
  <Words>450</Words>
  <Application>Microsoft Office PowerPoint</Application>
  <PresentationFormat>On-screen Show (4:3)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Aharoni</vt:lpstr>
      <vt:lpstr>Arial</vt:lpstr>
      <vt:lpstr>Bookman Old Style</vt:lpstr>
      <vt:lpstr>Clarendon Condensed</vt:lpstr>
      <vt:lpstr>Times New Roman</vt:lpstr>
      <vt:lpstr>Verdana</vt:lpstr>
      <vt:lpstr>Wingdings</vt:lpstr>
      <vt:lpstr>Spitfire</vt:lpstr>
      <vt:lpstr>1_Spitfire</vt:lpstr>
      <vt:lpstr>2_Spitfire</vt:lpstr>
      <vt:lpstr>3_Spitfire</vt:lpstr>
      <vt:lpstr>4_Spitfire</vt:lpstr>
      <vt:lpstr>Pulling It All Together  (Quote to Budget to Billing) </vt:lpstr>
      <vt:lpstr>Agenda</vt:lpstr>
      <vt:lpstr>Workflows to Hit the Ground Running</vt:lpstr>
      <vt:lpstr>Excel to Spitfire </vt:lpstr>
      <vt:lpstr>Put your Budget Estimate on Steroids</vt:lpstr>
      <vt:lpstr>Multiple Tabs for Multiple Purposes</vt:lpstr>
      <vt:lpstr>VXLConfig Rule Group</vt:lpstr>
      <vt:lpstr>Excel to Spitfire </vt:lpstr>
      <vt:lpstr>Next Topic</vt:lpstr>
      <vt:lpstr>VXLConfig – Change Order Imports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 Training</dc:title>
  <dc:creator>D McGovern</dc:creator>
  <cp:lastModifiedBy>Dorothy McGovern</cp:lastModifiedBy>
  <cp:revision>105</cp:revision>
  <dcterms:created xsi:type="dcterms:W3CDTF">2005-10-02T16:29:09Z</dcterms:created>
  <dcterms:modified xsi:type="dcterms:W3CDTF">2017-03-09T15:52:25Z</dcterms:modified>
</cp:coreProperties>
</file>