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5" r:id="rId3"/>
    <p:sldId id="266" r:id="rId4"/>
    <p:sldId id="268" r:id="rId5"/>
    <p:sldId id="269" r:id="rId6"/>
    <p:sldId id="267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7" r:id="rId16"/>
    <p:sldId id="264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2175D9"/>
    <a:srgbClr val="007CC3"/>
    <a:srgbClr val="33CC33"/>
    <a:srgbClr val="E5E5FF"/>
    <a:srgbClr val="FFE0C1"/>
    <a:srgbClr val="E5FFE5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033" autoAdjust="0"/>
    <p:restoredTop sz="96124" autoAdjust="0"/>
  </p:normalViewPr>
  <p:slideViewPr>
    <p:cSldViewPr snapToGrid="0">
      <p:cViewPr>
        <p:scale>
          <a:sx n="120" d="100"/>
          <a:sy n="120" d="100"/>
        </p:scale>
        <p:origin x="1048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9D12B2A-743B-45F4-A662-F4D81DD8F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15F756-0540-4008-988D-46CAC1E23625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951CB8-B893-4DA7-AA98-898859C87B9F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879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64FC3E-8F95-4618-84C3-D8173D343140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5654675"/>
            <a:ext cx="9144000" cy="1203325"/>
          </a:xfrm>
          <a:prstGeom prst="rect">
            <a:avLst/>
          </a:prstGeom>
          <a:solidFill>
            <a:srgbClr val="2175D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23" descr="sf_man_cropped_outlin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550" y="4152900"/>
            <a:ext cx="7715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1203325"/>
          </a:xfrm>
          <a:prstGeom prst="rect">
            <a:avLst/>
          </a:prstGeom>
          <a:solidFill>
            <a:srgbClr val="2175D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9" name="Picture 25" descr="45 Pixels_reverse_tran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0100"/>
            <a:ext cx="17129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6" descr="dozer_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050" y="2025650"/>
            <a:ext cx="8921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7" descr="stack-2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3040063"/>
            <a:ext cx="889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8" descr="bulldozer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3192463"/>
            <a:ext cx="95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9" descr="top_10_mid_rev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1951038"/>
            <a:ext cx="87788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0" descr="earth_mover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3035300"/>
            <a:ext cx="7747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1" descr="two_men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4364038"/>
            <a:ext cx="9239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2" descr="man_hook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13" y="1897063"/>
            <a:ext cx="6731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3" descr="girl_lr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4357688"/>
            <a:ext cx="7207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8613" y="1733550"/>
            <a:ext cx="5691187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Spitfire Software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58775" y="3382963"/>
            <a:ext cx="5584825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182563" y="6040438"/>
            <a:ext cx="108267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" y="6542088"/>
            <a:ext cx="2309813" cy="217487"/>
          </a:xfrm>
        </p:spPr>
        <p:txBody>
          <a:bodyPr/>
          <a:lstStyle>
            <a:lvl1pPr>
              <a:defRPr>
                <a:latin typeface="Clarendon Condensed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40675" y="6488113"/>
            <a:ext cx="1074738" cy="247650"/>
          </a:xfrm>
        </p:spPr>
        <p:txBody>
          <a:bodyPr/>
          <a:lstStyle>
            <a:lvl1pPr>
              <a:defRPr>
                <a:latin typeface="Clarendon Condensed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39360B5-B029-4CFB-B381-6B8087280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FEDEEC-3BF0-49A5-AF92-B034BA79F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0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719138"/>
            <a:ext cx="2060575" cy="53768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125" y="719138"/>
            <a:ext cx="6032500" cy="53768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83195E-47AD-4463-AE69-16A5B2519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5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719138"/>
            <a:ext cx="8139113" cy="701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6900" y="1725613"/>
            <a:ext cx="7886700" cy="4370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5DD7F9-0F46-4279-84E6-F3B986013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7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0C5F18-4A11-4C86-A3A3-AB36E3931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4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33D922-F70C-4424-9817-4EEDBE897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6900" y="1725613"/>
            <a:ext cx="3867150" cy="4370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725613"/>
            <a:ext cx="3867150" cy="4370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2B3E2E-A360-41B1-BD02-6794F1C10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BCAAA8-A99B-41DC-8B0F-7F50AF788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3BCEFF-A5E0-4293-B317-101FCAD13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5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75A6F-C4ED-4E05-BD65-9DAEF14AF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7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D9F885-31FA-4473-81C6-B6F4A1378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ABAFBF-23F4-4CFD-85AE-129C2E175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 userDrawn="1"/>
        </p:nvSpPr>
        <p:spPr bwMode="auto">
          <a:xfrm>
            <a:off x="0" y="6488113"/>
            <a:ext cx="9144000" cy="369887"/>
          </a:xfrm>
          <a:prstGeom prst="rect">
            <a:avLst/>
          </a:prstGeom>
          <a:solidFill>
            <a:srgbClr val="2175D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7" name="Picture 17" descr="sf_man_cropped_outlined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838"/>
            <a:ext cx="6477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719138"/>
            <a:ext cx="8139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</a:t>
            </a:r>
          </a:p>
        </p:txBody>
      </p:sp>
      <p:sp>
        <p:nvSpPr>
          <p:cNvPr id="1029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725613"/>
            <a:ext cx="7886700" cy="43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	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5435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738" y="6489700"/>
            <a:ext cx="2197100" cy="190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22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5700" y="6481763"/>
            <a:ext cx="990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40495FE5-295A-4ECB-B5C4-3B7410DB4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4"/>
          <p:cNvSpPr>
            <a:spLocks noChangeArrowheads="1"/>
          </p:cNvSpPr>
          <p:nvPr userDrawn="1"/>
        </p:nvSpPr>
        <p:spPr bwMode="auto">
          <a:xfrm>
            <a:off x="297180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rgbClr val="2175D9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pic>
        <p:nvPicPr>
          <p:cNvPr id="1036" name="Picture 26" descr="45 Pixels_reverse_tran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0"/>
            <a:ext cx="16176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9" grpId="0" autoUpdateAnimBg="0"/>
    </p:bldLst>
  </p:timing>
  <p:txStyles>
    <p:titleStyle>
      <a:lvl1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ts val="1200"/>
        </a:spcBef>
        <a:spcAft>
          <a:spcPts val="30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Wingdings" pitchFamily="2" charset="2"/>
        <a:defRPr sz="2800">
          <a:solidFill>
            <a:srgbClr val="FF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CC3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pitfiremanagemen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spitfirepm.com/kba-0156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pport.spitfirepm.com/kba-01598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742" y="2663687"/>
            <a:ext cx="6019800" cy="2185039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Designing Your Own Catalog Tab</a:t>
            </a:r>
            <a:br>
              <a:rPr lang="en-US" altLang="en-US" sz="2800" i="1" dirty="0">
                <a:solidFill>
                  <a:schemeClr val="tx1"/>
                </a:solidFill>
              </a:rPr>
            </a:br>
            <a:endParaRPr lang="en-US" altLang="en-US" sz="2000" i="1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331" y="4626364"/>
            <a:ext cx="5867400" cy="898166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June 8, 2017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709" b="-18709"/>
          <a:stretch/>
        </p:blipFill>
        <p:spPr bwMode="auto">
          <a:xfrm>
            <a:off x="0" y="-461177"/>
            <a:ext cx="9144000" cy="335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33384" y="850559"/>
            <a:ext cx="4921858" cy="646331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3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Client Webinar Series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12"/>
            <a:ext cx="2314575" cy="5905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43207" y="1720454"/>
            <a:ext cx="3879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Time to Reach New Heights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6217920" y="2433099"/>
            <a:ext cx="2798859" cy="2305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Custom Bid Files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6619" y="1900390"/>
            <a:ext cx="7639443" cy="24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6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Get Started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037" y="2223943"/>
            <a:ext cx="7798201" cy="281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76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Pending Pay Requests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850" y="2615340"/>
            <a:ext cx="7772799" cy="259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68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Java Script Files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00" y="2754724"/>
            <a:ext cx="7886700" cy="231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86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Closed AP Vouchers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00" y="2508307"/>
            <a:ext cx="7886700" cy="28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35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Closed AP Voucher</a:t>
            </a:r>
          </a:p>
        </p:txBody>
      </p:sp>
      <p:pic>
        <p:nvPicPr>
          <p:cNvPr id="2050" name="Picture 2" descr="C:\Users\dorothym\AppData\Local\Temp\SNAGHTML571892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553043"/>
            <a:ext cx="7245927" cy="232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989" y="2446263"/>
            <a:ext cx="6673511" cy="3593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916" y="4244024"/>
            <a:ext cx="401501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UI  Configuration </a:t>
            </a:r>
          </a:p>
          <a:p>
            <a:pPr algn="l"/>
            <a:endParaRPr lang="en-US" sz="1600" dirty="0">
              <a:latin typeface="+mj-lt"/>
            </a:endParaRPr>
          </a:p>
          <a:p>
            <a:pPr algn="l"/>
            <a:r>
              <a:rPr lang="en-US" sz="1600" b="0" dirty="0">
                <a:latin typeface="+mj-lt"/>
              </a:rPr>
              <a:t>Add your Tab “filter” in the Context column</a:t>
            </a:r>
          </a:p>
          <a:p>
            <a:pPr algn="l"/>
            <a:r>
              <a:rPr lang="en-US" sz="1600" b="0" dirty="0" err="1">
                <a:latin typeface="+mj-lt"/>
              </a:rPr>
              <a:t>PSS@</a:t>
            </a:r>
            <a:r>
              <a:rPr lang="en-US" sz="1600" b="0" i="1" dirty="0" err="1">
                <a:solidFill>
                  <a:srgbClr val="FF3300"/>
                </a:solidFill>
                <a:latin typeface="+mj-lt"/>
              </a:rPr>
              <a:t>xxx</a:t>
            </a:r>
            <a:r>
              <a:rPr lang="en-US" sz="1600" b="0" dirty="0">
                <a:latin typeface="+mj-lt"/>
              </a:rPr>
              <a:t>   </a:t>
            </a:r>
          </a:p>
          <a:p>
            <a:pPr algn="l"/>
            <a:r>
              <a:rPr lang="en-US" sz="1600" b="0" dirty="0">
                <a:latin typeface="+mj-lt"/>
              </a:rPr>
              <a:t>(substitute your Tab filter for the </a:t>
            </a:r>
            <a:r>
              <a:rPr lang="en-US" sz="1600" b="0" i="1" dirty="0">
                <a:solidFill>
                  <a:srgbClr val="FF3300"/>
                </a:solidFill>
                <a:latin typeface="+mj-lt"/>
              </a:rPr>
              <a:t>xxx</a:t>
            </a:r>
            <a:r>
              <a:rPr lang="en-US" sz="1600" b="0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726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09600"/>
            <a:ext cx="8229600" cy="9525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Next Topic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435100"/>
            <a:ext cx="7620000" cy="4990414"/>
          </a:xfrm>
        </p:spPr>
        <p:txBody>
          <a:bodyPr/>
          <a:lstStyle/>
          <a:p>
            <a:pPr algn="ctr" eaLnBrk="1" hangingPunct="1"/>
            <a:endParaRPr lang="en-US" altLang="en-US" sz="3600" b="1" dirty="0"/>
          </a:p>
          <a:p>
            <a:pPr algn="ctr" eaLnBrk="1" hangingPunct="1"/>
            <a:r>
              <a:rPr lang="en-US" altLang="en-US" sz="3600" b="1" dirty="0"/>
              <a:t>Project Tiers</a:t>
            </a:r>
            <a:br>
              <a:rPr lang="en-US" altLang="en-US" sz="3600" b="1" dirty="0"/>
            </a:br>
            <a:r>
              <a:rPr lang="en-US" altLang="en-US" sz="2400" b="1" dirty="0"/>
              <a:t>(Project Links/Sub Projects)</a:t>
            </a:r>
            <a:endParaRPr lang="en-US" altLang="en-US" sz="1400" dirty="0">
              <a:solidFill>
                <a:srgbClr val="007CC3"/>
              </a:solidFill>
            </a:endParaRPr>
          </a:p>
          <a:p>
            <a:pPr algn="ctr" eaLnBrk="1" hangingPunct="1"/>
            <a:r>
              <a:rPr lang="en-US" altLang="en-US" sz="2000" dirty="0">
                <a:solidFill>
                  <a:srgbClr val="007CC3"/>
                </a:solidFill>
              </a:rPr>
              <a:t> </a:t>
            </a:r>
          </a:p>
          <a:p>
            <a:pPr algn="ctr" eaLnBrk="1" hangingPunct="1"/>
            <a:r>
              <a:rPr lang="en-US" altLang="en-US" sz="2400" dirty="0">
                <a:solidFill>
                  <a:srgbClr val="007CC3"/>
                </a:solidFill>
              </a:rPr>
              <a:t>July 13</a:t>
            </a:r>
            <a:r>
              <a:rPr lang="en-US" altLang="en-US" sz="2400" baseline="30000" dirty="0">
                <a:solidFill>
                  <a:srgbClr val="007CC3"/>
                </a:solidFill>
              </a:rPr>
              <a:t>th</a:t>
            </a:r>
            <a:r>
              <a:rPr lang="en-US" altLang="en-US" sz="2400" dirty="0">
                <a:solidFill>
                  <a:srgbClr val="007CC3"/>
                </a:solidFill>
              </a:rPr>
              <a:t> – 1:00 pm EDT</a:t>
            </a:r>
          </a:p>
          <a:p>
            <a:pPr algn="ctr" eaLnBrk="1" hangingPunct="1"/>
            <a:endParaRPr lang="en-US" altLang="en-US" sz="2400" dirty="0">
              <a:solidFill>
                <a:srgbClr val="007CC3"/>
              </a:solidFill>
            </a:endParaRPr>
          </a:p>
          <a:p>
            <a:pPr algn="ctr" eaLnBrk="1" hangingPunct="1"/>
            <a:endParaRPr lang="en-US" altLang="en-US" sz="2400" dirty="0">
              <a:solidFill>
                <a:srgbClr val="007CC3"/>
              </a:solidFill>
            </a:endParaRPr>
          </a:p>
          <a:p>
            <a:pPr algn="ctr" eaLnBrk="1" hangingPunct="1"/>
            <a:r>
              <a:rPr lang="en-US" altLang="en-US" sz="2000" dirty="0">
                <a:solidFill>
                  <a:srgbClr val="007CC3"/>
                </a:solidFill>
              </a:rPr>
              <a:t>Be sure to check your Inbox for the Spitfire Monthly Newsletter; it’s full of tips and info on our newest features. </a:t>
            </a:r>
          </a:p>
          <a:p>
            <a:pPr algn="ctr" eaLnBrk="1" hangingPunct="1"/>
            <a:endParaRPr lang="en-US" altLang="en-US" sz="2000" dirty="0">
              <a:solidFill>
                <a:srgbClr val="007CC3"/>
              </a:solidFill>
            </a:endParaRPr>
          </a:p>
          <a:p>
            <a:pPr algn="ctr" eaLnBrk="1" hangingPunct="1"/>
            <a:r>
              <a:rPr lang="en-US" altLang="en-US" sz="2000" dirty="0">
                <a:solidFill>
                  <a:srgbClr val="007CC3"/>
                </a:solidFill>
              </a:rPr>
              <a:t>Not receiving our newsletter? Just send an email to </a:t>
            </a:r>
            <a:r>
              <a:rPr lang="en-US" altLang="en-US" sz="2000" dirty="0">
                <a:solidFill>
                  <a:srgbClr val="007CC3"/>
                </a:solidFill>
                <a:hlinkClick r:id="rId3"/>
              </a:rPr>
              <a:t>support@spitfiremanagement.com</a:t>
            </a:r>
            <a:r>
              <a:rPr lang="en-US" altLang="en-US" sz="2000" dirty="0">
                <a:solidFill>
                  <a:srgbClr val="007CC3"/>
                </a:solidFill>
              </a:rPr>
              <a:t> and we’ll add you to the list.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09600"/>
            <a:ext cx="5953125" cy="819150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2060448"/>
            <a:ext cx="8121650" cy="414032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2800" b="1" dirty="0"/>
              <a:t>What is a </a:t>
            </a:r>
            <a:r>
              <a:rPr lang="en-US" altLang="en-US" sz="2800" b="1" dirty="0" err="1"/>
              <a:t>PresetSearch</a:t>
            </a:r>
            <a:r>
              <a:rPr lang="en-US" altLang="en-US" sz="2800" b="1" dirty="0"/>
              <a:t> Catalog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 dirty="0"/>
              <a:t>Limit by: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b="1" dirty="0"/>
              <a:t>Doc Type (can include Subtype)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b="1" dirty="0"/>
              <a:t>Folder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b="1" dirty="0"/>
              <a:t>Project ID or Project Mask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b="1" dirty="0"/>
              <a:t>Access to the Catalog Page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 dirty="0"/>
              <a:t>By Role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b="1" dirty="0"/>
              <a:t>Display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 dirty="0"/>
              <a:t>Always There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 dirty="0"/>
              <a:t>Open and Close when required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dirty="0"/>
          </a:p>
          <a:p>
            <a:pPr lvl="2" eaLnBrk="1" hangingPunct="1">
              <a:lnSpc>
                <a:spcPct val="80000"/>
              </a:lnSpc>
            </a:pPr>
            <a:endParaRPr lang="en-US" altLang="en-US" b="1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2125" y="1479550"/>
            <a:ext cx="8340725" cy="3968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defRPr sz="2800">
                <a:solidFill>
                  <a:srgbClr val="FF33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 dirty="0">
                <a:solidFill>
                  <a:schemeClr val="bg1"/>
                </a:solidFill>
              </a:rPr>
              <a:t>We’ll Go Over 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99988" y="609600"/>
            <a:ext cx="31213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hlinkClick r:id="rId3"/>
              </a:rPr>
              <a:t>KBA-01564: Overview of the </a:t>
            </a:r>
            <a:r>
              <a:rPr lang="en-US" dirty="0" err="1">
                <a:latin typeface="+mn-lt"/>
                <a:hlinkClick r:id="rId3"/>
              </a:rPr>
              <a:t>PresetSearch</a:t>
            </a:r>
            <a:r>
              <a:rPr lang="en-US" dirty="0">
                <a:latin typeface="+mn-lt"/>
                <a:hlinkClick r:id="rId3"/>
              </a:rPr>
              <a:t> Rules</a:t>
            </a:r>
            <a:endParaRPr lang="en-US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0233" y="916734"/>
            <a:ext cx="34711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4"/>
              </a:rPr>
              <a:t>KBA-01598: Creating Your Own Catalog Search Tabs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320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the Tab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Always Displayed</a:t>
            </a:r>
          </a:p>
          <a:p>
            <a:pPr lvl="2"/>
            <a:r>
              <a:rPr lang="en-US" dirty="0"/>
              <a:t>Add in Site Config</a:t>
            </a:r>
          </a:p>
          <a:p>
            <a:pPr lvl="1"/>
            <a:r>
              <a:rPr lang="en-US" dirty="0"/>
              <a:t>Choose to Display and Choose to Close</a:t>
            </a:r>
          </a:p>
          <a:p>
            <a:pPr lvl="2"/>
            <a:r>
              <a:rPr lang="en-US" dirty="0"/>
              <a:t>Create in Rule Maintenance | </a:t>
            </a:r>
            <a:r>
              <a:rPr lang="en-US" dirty="0" err="1"/>
              <a:t>PresetSearch</a:t>
            </a:r>
            <a:endParaRPr lang="en-US" dirty="0"/>
          </a:p>
        </p:txBody>
      </p:sp>
      <p:pic>
        <p:nvPicPr>
          <p:cNvPr id="1028" name="Picture 4" descr="C:\Users\dorothym\AppData\Local\Temp\SNAGHTML39f95f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3" y="3760209"/>
            <a:ext cx="8832272" cy="217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2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– Add to Site Config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829521"/>
            <a:ext cx="5596082" cy="4370387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&lt;</a:t>
            </a:r>
            <a:r>
              <a:rPr lang="en-US" sz="1800" dirty="0" err="1">
                <a:solidFill>
                  <a:schemeClr val="tx1"/>
                </a:solidFill>
              </a:rPr>
              <a:t>TabInfo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</a:t>
            </a:r>
            <a:r>
              <a:rPr lang="en-US" sz="1800" dirty="0" err="1">
                <a:solidFill>
                  <a:schemeClr val="tx1"/>
                </a:solidFill>
              </a:rPr>
              <a:t>PageName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b="1" dirty="0">
                <a:solidFill>
                  <a:schemeClr val="tx1"/>
                </a:solidFill>
              </a:rPr>
              <a:t>Desktop</a:t>
            </a:r>
            <a:r>
              <a:rPr lang="en-US" sz="1800" dirty="0">
                <a:solidFill>
                  <a:schemeClr val="tx1"/>
                </a:solidFill>
              </a:rPr>
              <a:t>&lt;/</a:t>
            </a:r>
            <a:r>
              <a:rPr lang="en-US" sz="1800" dirty="0" err="1">
                <a:solidFill>
                  <a:schemeClr val="tx1"/>
                </a:solidFill>
              </a:rPr>
              <a:t>PageName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</a:t>
            </a:r>
            <a:r>
              <a:rPr lang="en-US" sz="1800" dirty="0" err="1">
                <a:solidFill>
                  <a:schemeClr val="tx1"/>
                </a:solidFill>
              </a:rPr>
              <a:t>TabBarName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b="1" dirty="0">
                <a:solidFill>
                  <a:schemeClr val="tx1"/>
                </a:solidFill>
              </a:rPr>
              <a:t>Banner</a:t>
            </a:r>
            <a:r>
              <a:rPr lang="en-US" sz="1800" dirty="0">
                <a:solidFill>
                  <a:schemeClr val="tx1"/>
                </a:solidFill>
              </a:rPr>
              <a:t>&lt;/</a:t>
            </a:r>
            <a:r>
              <a:rPr lang="en-US" sz="1800" dirty="0" err="1">
                <a:solidFill>
                  <a:schemeClr val="tx1"/>
                </a:solidFill>
              </a:rPr>
              <a:t>TabBarName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</a:t>
            </a:r>
            <a:r>
              <a:rPr lang="en-US" sz="1800" dirty="0" err="1">
                <a:solidFill>
                  <a:schemeClr val="tx1"/>
                </a:solidFill>
              </a:rPr>
              <a:t>TabID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b="1" i="1" dirty="0"/>
              <a:t>922</a:t>
            </a:r>
            <a:r>
              <a:rPr lang="en-US" sz="1800" dirty="0">
                <a:solidFill>
                  <a:schemeClr val="tx1"/>
                </a:solidFill>
              </a:rPr>
              <a:t>&lt;/</a:t>
            </a:r>
            <a:r>
              <a:rPr lang="en-US" sz="1800" dirty="0" err="1">
                <a:solidFill>
                  <a:schemeClr val="tx1"/>
                </a:solidFill>
              </a:rPr>
              <a:t>TabID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</a:t>
            </a:r>
            <a:r>
              <a:rPr lang="en-US" sz="1800" dirty="0" err="1">
                <a:solidFill>
                  <a:schemeClr val="tx1"/>
                </a:solidFill>
              </a:rPr>
              <a:t>TabName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b="1" i="1" dirty="0"/>
              <a:t>View</a:t>
            </a:r>
            <a:r>
              <a:rPr lang="en-US" sz="1800" dirty="0">
                <a:solidFill>
                  <a:schemeClr val="tx1"/>
                </a:solidFill>
              </a:rPr>
              <a:t>&lt;/</a:t>
            </a:r>
            <a:r>
              <a:rPr lang="en-US" sz="1800" dirty="0" err="1">
                <a:solidFill>
                  <a:schemeClr val="tx1"/>
                </a:solidFill>
              </a:rPr>
              <a:t>TabName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</a:t>
            </a:r>
            <a:r>
              <a:rPr lang="en-US" sz="1800" dirty="0" err="1">
                <a:solidFill>
                  <a:schemeClr val="tx1"/>
                </a:solidFill>
              </a:rPr>
              <a:t>TabOrder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b="1" i="1" dirty="0"/>
              <a:t>111</a:t>
            </a:r>
            <a:r>
              <a:rPr lang="en-US" sz="1800" dirty="0">
                <a:solidFill>
                  <a:schemeClr val="tx1"/>
                </a:solidFill>
              </a:rPr>
              <a:t>&lt;/</a:t>
            </a:r>
            <a:r>
              <a:rPr lang="en-US" sz="1800" dirty="0" err="1">
                <a:solidFill>
                  <a:schemeClr val="tx1"/>
                </a:solidFill>
              </a:rPr>
              <a:t>TabOrder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Roles&gt;</a:t>
            </a:r>
            <a:r>
              <a:rPr lang="en-US" sz="1800" i="1" dirty="0"/>
              <a:t>LibView.aspx</a:t>
            </a:r>
            <a:r>
              <a:rPr lang="en-US" sz="1800" dirty="0">
                <a:solidFill>
                  <a:schemeClr val="tx1"/>
                </a:solidFill>
              </a:rPr>
              <a:t>&lt;/Roles&gt;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Url&gt;</a:t>
            </a:r>
            <a:r>
              <a:rPr lang="en-US" sz="1800" b="1" dirty="0">
                <a:solidFill>
                  <a:schemeClr val="tx1"/>
                </a:solidFill>
              </a:rPr>
              <a:t>~/</a:t>
            </a:r>
            <a:r>
              <a:rPr lang="en-US" sz="1800" b="1" dirty="0" err="1">
                <a:solidFill>
                  <a:schemeClr val="tx1"/>
                </a:solidFill>
              </a:rPr>
              <a:t>dcmodules</a:t>
            </a:r>
            <a:r>
              <a:rPr lang="en-US" sz="1800" b="1" dirty="0">
                <a:solidFill>
                  <a:schemeClr val="tx1"/>
                </a:solidFill>
              </a:rPr>
              <a:t>/</a:t>
            </a:r>
            <a:r>
              <a:rPr lang="en-US" sz="1800" b="1" dirty="0" err="1">
                <a:solidFill>
                  <a:schemeClr val="tx1"/>
                </a:solidFill>
              </a:rPr>
              <a:t>libview.aspx?set</a:t>
            </a:r>
            <a:r>
              <a:rPr lang="en-US" sz="1800" b="1" dirty="0">
                <a:solidFill>
                  <a:schemeClr val="tx1"/>
                </a:solidFill>
              </a:rPr>
              <a:t>=</a:t>
            </a:r>
            <a:r>
              <a:rPr lang="en-US" sz="1800" b="1" i="1" dirty="0"/>
              <a:t>cv</a:t>
            </a:r>
            <a:r>
              <a:rPr lang="en-US" sz="1800" dirty="0">
                <a:solidFill>
                  <a:schemeClr val="tx1"/>
                </a:solidFill>
              </a:rPr>
              <a:t>&lt;/Url&gt;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&lt; Tip&gt;</a:t>
            </a:r>
            <a:r>
              <a:rPr lang="en-US" sz="1800" b="1" i="1" dirty="0"/>
              <a:t>Custom Library</a:t>
            </a:r>
            <a:r>
              <a:rPr lang="en-US" sz="1800" dirty="0">
                <a:solidFill>
                  <a:schemeClr val="tx1"/>
                </a:solidFill>
              </a:rPr>
              <a:t>&lt;/Tip&gt;</a:t>
            </a:r>
          </a:p>
          <a:p>
            <a:r>
              <a:rPr lang="en-US" sz="1800" dirty="0">
                <a:solidFill>
                  <a:schemeClr val="tx1"/>
                </a:solidFill>
              </a:rPr>
              <a:t>&lt; /</a:t>
            </a:r>
            <a:r>
              <a:rPr lang="en-US" sz="1800" dirty="0" err="1">
                <a:solidFill>
                  <a:schemeClr val="tx1"/>
                </a:solidFill>
              </a:rPr>
              <a:t>TabInfo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465618" y="1829521"/>
            <a:ext cx="3622964" cy="299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Wingdings" pitchFamily="2" charset="2"/>
              <a:defRPr sz="2800">
                <a:solidFill>
                  <a:srgbClr val="FF33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>
                <a:solidFill>
                  <a:schemeClr val="tx1"/>
                </a:solidFill>
              </a:rPr>
              <a:t>&lt;</a:t>
            </a:r>
            <a:r>
              <a:rPr lang="en-US" sz="1800" b="0" kern="0" dirty="0" err="1">
                <a:solidFill>
                  <a:schemeClr val="tx1"/>
                </a:solidFill>
              </a:rPr>
              <a:t>TabInfo</a:t>
            </a:r>
            <a:r>
              <a:rPr lang="en-US" sz="1800" b="0" kern="0" dirty="0">
                <a:solidFill>
                  <a:schemeClr val="tx1"/>
                </a:solidFill>
              </a:rPr>
              <a:t>&gt;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  <a:t>&lt; </a:t>
            </a:r>
            <a:r>
              <a:rPr lang="en-US" sz="1800" b="0" kern="0" dirty="0" err="1">
                <a:solidFill>
                  <a:schemeClr val="bg1">
                    <a:lumMod val="65000"/>
                  </a:schemeClr>
                </a:solidFill>
              </a:rPr>
              <a:t>PageName</a:t>
            </a:r>
            <a: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  <a:t>&gt;</a:t>
            </a:r>
            <a:b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  <a:t>&lt; </a:t>
            </a:r>
            <a:r>
              <a:rPr lang="en-US" sz="1800" b="0" kern="0" dirty="0" err="1">
                <a:solidFill>
                  <a:schemeClr val="bg1">
                    <a:lumMod val="65000"/>
                  </a:schemeClr>
                </a:solidFill>
              </a:rPr>
              <a:t>TabBarName</a:t>
            </a:r>
            <a: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  <a:t>&gt;</a:t>
            </a:r>
            <a:br>
              <a:rPr lang="en-US" sz="1800" b="0" kern="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</a:t>
            </a:r>
            <a:r>
              <a:rPr lang="en-US" sz="1800" b="0" kern="0" dirty="0" err="1">
                <a:solidFill>
                  <a:schemeClr val="tx1"/>
                </a:solidFill>
              </a:rPr>
              <a:t>TabID</a:t>
            </a:r>
            <a:r>
              <a:rPr lang="en-US" sz="1800" b="0" kern="0" dirty="0">
                <a:solidFill>
                  <a:schemeClr val="tx1"/>
                </a:solidFill>
              </a:rPr>
              <a:t>&gt; </a:t>
            </a:r>
            <a:r>
              <a:rPr lang="en-US" sz="1800" b="0" kern="0" dirty="0">
                <a:solidFill>
                  <a:srgbClr val="0066FF"/>
                </a:solidFill>
              </a:rPr>
              <a:t>unique over 900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</a:t>
            </a:r>
            <a:r>
              <a:rPr lang="en-US" sz="1800" b="0" kern="0" dirty="0" err="1">
                <a:solidFill>
                  <a:schemeClr val="tx1"/>
                </a:solidFill>
              </a:rPr>
              <a:t>TabName</a:t>
            </a:r>
            <a:r>
              <a:rPr lang="en-US" sz="1800" b="0" kern="0" dirty="0">
                <a:solidFill>
                  <a:schemeClr val="tx1"/>
                </a:solidFill>
              </a:rPr>
              <a:t>&gt; </a:t>
            </a:r>
            <a:r>
              <a:rPr lang="en-US" sz="1800" b="0" kern="0" dirty="0">
                <a:solidFill>
                  <a:srgbClr val="0066FF"/>
                </a:solidFill>
              </a:rPr>
              <a:t>your Tab Name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</a:t>
            </a:r>
            <a:r>
              <a:rPr lang="en-US" sz="1800" b="0" kern="0" dirty="0" err="1">
                <a:solidFill>
                  <a:schemeClr val="tx1"/>
                </a:solidFill>
              </a:rPr>
              <a:t>TabOrder</a:t>
            </a:r>
            <a:r>
              <a:rPr lang="en-US" sz="1800" b="0" kern="0" dirty="0">
                <a:solidFill>
                  <a:schemeClr val="tx1"/>
                </a:solidFill>
              </a:rPr>
              <a:t>&gt;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Roles&gt; see below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Url&gt;</a:t>
            </a:r>
            <a:r>
              <a:rPr lang="en-US" sz="1800" b="0" kern="0" dirty="0">
                <a:solidFill>
                  <a:srgbClr val="0066FF"/>
                </a:solidFill>
              </a:rPr>
              <a:t>your tab’s filter value </a:t>
            </a:r>
            <a:br>
              <a:rPr lang="en-US" sz="1800" b="0" kern="0" dirty="0">
                <a:solidFill>
                  <a:schemeClr val="tx1"/>
                </a:solidFill>
              </a:rPr>
            </a:br>
            <a:r>
              <a:rPr lang="en-US" sz="1800" b="0" kern="0" dirty="0">
                <a:solidFill>
                  <a:schemeClr val="tx1"/>
                </a:solidFill>
              </a:rPr>
              <a:t>&lt; Tip&gt;</a:t>
            </a:r>
            <a:r>
              <a:rPr lang="en-US" sz="1800" b="0" kern="0" dirty="0">
                <a:solidFill>
                  <a:srgbClr val="0066FF"/>
                </a:solidFill>
              </a:rPr>
              <a:t>Tool Tip</a:t>
            </a:r>
          </a:p>
          <a:p>
            <a:r>
              <a:rPr lang="en-US" sz="1800" b="0" kern="0" dirty="0">
                <a:solidFill>
                  <a:schemeClr val="tx1"/>
                </a:solidFill>
              </a:rPr>
              <a:t>&lt; /</a:t>
            </a:r>
            <a:r>
              <a:rPr lang="en-US" sz="1800" b="0" kern="0" dirty="0" err="1">
                <a:solidFill>
                  <a:schemeClr val="tx1"/>
                </a:solidFill>
              </a:rPr>
              <a:t>TabInfo</a:t>
            </a:r>
            <a:r>
              <a:rPr lang="en-US" sz="1800" b="0" kern="0" dirty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155" y="1521744"/>
            <a:ext cx="299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Only change the text in </a:t>
            </a:r>
            <a:r>
              <a:rPr lang="en-US" sz="1400" i="1" dirty="0">
                <a:solidFill>
                  <a:srgbClr val="FF3300"/>
                </a:solidFill>
                <a:latin typeface="+mj-lt"/>
              </a:rPr>
              <a:t>Red Italic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6166" y="5207123"/>
            <a:ext cx="617927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latin typeface="+mj-lt"/>
              </a:rPr>
              <a:t>Roles</a:t>
            </a:r>
            <a:r>
              <a:rPr lang="en-US" dirty="0"/>
              <a:t>:</a:t>
            </a:r>
          </a:p>
          <a:p>
            <a:pPr algn="l"/>
            <a:r>
              <a:rPr lang="en-US" sz="1200" dirty="0">
                <a:latin typeface="+mn-lt"/>
              </a:rPr>
              <a:t>LibView.aspx </a:t>
            </a:r>
            <a:r>
              <a:rPr lang="en-US" sz="1200" b="0" dirty="0">
                <a:latin typeface="+mn-lt"/>
              </a:rPr>
              <a:t>is the Catalog Dashboard – use this one if you want anyone who can access the Catalog Dashboard to access your </a:t>
            </a:r>
            <a:r>
              <a:rPr lang="en-US" sz="1200" b="0" dirty="0" err="1">
                <a:latin typeface="+mn-lt"/>
              </a:rPr>
              <a:t>PresetSearch</a:t>
            </a:r>
            <a:r>
              <a:rPr lang="en-US" sz="1200" b="0" dirty="0">
                <a:latin typeface="+mn-lt"/>
              </a:rPr>
              <a:t> </a:t>
            </a:r>
            <a:r>
              <a:rPr lang="en-US" sz="1200" b="0" dirty="0" err="1">
                <a:latin typeface="+mn-lt"/>
              </a:rPr>
              <a:t>Cataloh</a:t>
            </a:r>
            <a:r>
              <a:rPr lang="en-US" sz="1200" b="0" dirty="0">
                <a:latin typeface="+mn-lt"/>
              </a:rPr>
              <a:t> Tab</a:t>
            </a:r>
          </a:p>
          <a:p>
            <a:pPr algn="l"/>
            <a:r>
              <a:rPr lang="en-US" sz="1200" b="0" dirty="0">
                <a:latin typeface="+mn-lt"/>
              </a:rPr>
              <a:t>Or – use any of the capabilities in the </a:t>
            </a:r>
            <a:r>
              <a:rPr lang="en-US" sz="1200" b="0" dirty="0" err="1">
                <a:latin typeface="+mn-lt"/>
              </a:rPr>
              <a:t>UCModule</a:t>
            </a:r>
            <a:r>
              <a:rPr lang="en-US" sz="1200" b="0" dirty="0">
                <a:latin typeface="+mn-lt"/>
              </a:rPr>
              <a:t>=PAGE in the </a:t>
            </a:r>
            <a:r>
              <a:rPr lang="en-US" sz="1200" b="0" dirty="0" err="1">
                <a:latin typeface="+mn-lt"/>
              </a:rPr>
              <a:t>xsfUCFunction</a:t>
            </a:r>
            <a:r>
              <a:rPr lang="en-US" sz="1200" b="0" dirty="0">
                <a:latin typeface="+mn-lt"/>
              </a:rPr>
              <a:t> table</a:t>
            </a:r>
          </a:p>
          <a:p>
            <a:pPr algn="l"/>
            <a:r>
              <a:rPr lang="en-US" sz="1200" b="0" dirty="0">
                <a:latin typeface="+mn-lt"/>
              </a:rPr>
              <a:t>For example:  </a:t>
            </a:r>
            <a:r>
              <a:rPr lang="en-US" sz="1200" dirty="0">
                <a:latin typeface="+mn-lt"/>
              </a:rPr>
              <a:t>cuManager.aspx </a:t>
            </a:r>
            <a:r>
              <a:rPr lang="en-US" sz="1200" b="0" dirty="0">
                <a:latin typeface="+mn-lt"/>
              </a:rPr>
              <a:t>= Manage tab</a:t>
            </a:r>
          </a:p>
        </p:txBody>
      </p:sp>
    </p:spTree>
    <p:extLst>
      <p:ext uri="{BB962C8B-B14F-4D97-AF65-F5344CB8AC3E}">
        <p14:creationId xmlns:p14="http://schemas.microsoft.com/office/powerpoint/2010/main" val="291591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in Catalog drop-down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725614"/>
            <a:ext cx="7886700" cy="2416896"/>
          </a:xfrm>
        </p:spPr>
        <p:txBody>
          <a:bodyPr/>
          <a:lstStyle/>
          <a:p>
            <a:pPr lvl="1"/>
            <a:r>
              <a:rPr lang="en-US" dirty="0"/>
              <a:t>Add a </a:t>
            </a:r>
            <a:r>
              <a:rPr lang="en-US" dirty="0" err="1"/>
              <a:t>TabKey</a:t>
            </a:r>
            <a:r>
              <a:rPr lang="en-US" dirty="0"/>
              <a:t> (defines your “filter”)</a:t>
            </a:r>
          </a:p>
          <a:p>
            <a:pPr lvl="2"/>
            <a:r>
              <a:rPr lang="en-US" dirty="0" err="1"/>
              <a:t>TabKey</a:t>
            </a:r>
            <a:r>
              <a:rPr lang="en-US" dirty="0"/>
              <a:t> | cv | 1</a:t>
            </a:r>
          </a:p>
          <a:p>
            <a:pPr lvl="1"/>
            <a:r>
              <a:rPr lang="en-US" dirty="0"/>
              <a:t>Add a </a:t>
            </a:r>
            <a:r>
              <a:rPr lang="en-US" dirty="0" err="1"/>
              <a:t>PageTitle</a:t>
            </a:r>
            <a:r>
              <a:rPr lang="en-US" dirty="0"/>
              <a:t> (name for your tab)</a:t>
            </a:r>
          </a:p>
          <a:p>
            <a:pPr lvl="2"/>
            <a:r>
              <a:rPr lang="en-US" dirty="0" err="1"/>
              <a:t>PageTitle</a:t>
            </a:r>
            <a:r>
              <a:rPr lang="en-US" dirty="0"/>
              <a:t> | cv	| Get Started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3554972"/>
            <a:ext cx="8742665" cy="17846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6193" y="5802591"/>
            <a:ext cx="5482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Now you have a Catalog tab – but there’s nothing on it</a:t>
            </a:r>
          </a:p>
        </p:txBody>
      </p:sp>
    </p:spTree>
    <p:extLst>
      <p:ext uri="{BB962C8B-B14F-4D97-AF65-F5344CB8AC3E}">
        <p14:creationId xmlns:p14="http://schemas.microsoft.com/office/powerpoint/2010/main" val="372417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Focus - Docs or Folders?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What’s the Focus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Documents | </a:t>
            </a:r>
            <a:r>
              <a:rPr lang="en-US" dirty="0" err="1">
                <a:solidFill>
                  <a:schemeClr val="accent2"/>
                </a:solidFill>
              </a:rPr>
              <a:t>cbid</a:t>
            </a:r>
            <a:r>
              <a:rPr lang="en-US" dirty="0">
                <a:solidFill>
                  <a:schemeClr val="accent2"/>
                </a:solidFill>
              </a:rPr>
              <a:t> | </a:t>
            </a:r>
            <a:r>
              <a:rPr lang="en-US" dirty="0">
                <a:solidFill>
                  <a:schemeClr val="accent2"/>
                </a:solidFill>
                <a:latin typeface="Webdings" panose="05030102010509060703" pitchFamily="18" charset="2"/>
                <a:sym typeface="Wingdings" panose="05000000000000000000" pitchFamily="2" charset="2"/>
              </a:rPr>
              <a:t>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dirty="0"/>
              <a:t>Specific Doc Type (or Doc Type/Subtype)</a:t>
            </a:r>
            <a:br>
              <a:rPr lang="en-US" dirty="0"/>
            </a:br>
            <a:r>
              <a:rPr lang="en-US" dirty="0" err="1">
                <a:solidFill>
                  <a:schemeClr val="accent2"/>
                </a:solidFill>
              </a:rPr>
              <a:t>DocType</a:t>
            </a:r>
            <a:r>
              <a:rPr lang="en-US" dirty="0">
                <a:solidFill>
                  <a:schemeClr val="accent2"/>
                </a:solidFill>
              </a:rPr>
              <a:t> | </a:t>
            </a:r>
            <a:r>
              <a:rPr lang="en-US" dirty="0" err="1">
                <a:solidFill>
                  <a:schemeClr val="accent2"/>
                </a:solidFill>
              </a:rPr>
              <a:t>cbid</a:t>
            </a:r>
            <a:r>
              <a:rPr lang="en-US" dirty="0">
                <a:solidFill>
                  <a:schemeClr val="accent2"/>
                </a:solidFill>
              </a:rPr>
              <a:t> | Customer Bid</a:t>
            </a:r>
          </a:p>
          <a:p>
            <a:pPr lvl="3"/>
            <a:r>
              <a:rPr lang="en-US" dirty="0"/>
              <a:t>Optional: Specify Subtype(s)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Subtype | </a:t>
            </a:r>
            <a:r>
              <a:rPr lang="en-US" dirty="0" err="1">
                <a:solidFill>
                  <a:schemeClr val="accent2"/>
                </a:solidFill>
              </a:rPr>
              <a:t>cbid</a:t>
            </a:r>
            <a:r>
              <a:rPr lang="en-US" dirty="0">
                <a:solidFill>
                  <a:schemeClr val="accent2"/>
                </a:solidFill>
              </a:rPr>
              <a:t> | CP,FP  </a:t>
            </a:r>
            <a:br>
              <a:rPr lang="en-US" dirty="0"/>
            </a:br>
            <a:r>
              <a:rPr lang="en-US" dirty="0"/>
              <a:t>(enter the Codes with commas but no spaces)</a:t>
            </a:r>
          </a:p>
          <a:p>
            <a:pPr marL="914400" lvl="2" indent="0">
              <a:buNone/>
            </a:pPr>
            <a:r>
              <a:rPr lang="en-US" dirty="0"/>
              <a:t>Or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Files | cv | </a:t>
            </a:r>
            <a:r>
              <a:rPr lang="en-US" dirty="0">
                <a:solidFill>
                  <a:schemeClr val="accent2"/>
                </a:solidFill>
                <a:latin typeface="Webdings" panose="05030102010509060703" pitchFamily="18" charset="2"/>
                <a:sym typeface="Wingdings" panose="05000000000000000000" pitchFamily="2" charset="2"/>
              </a:rPr>
              <a:t></a:t>
            </a:r>
            <a:endParaRPr lang="en-US" dirty="0"/>
          </a:p>
          <a:p>
            <a:pPr lvl="2"/>
            <a:r>
              <a:rPr lang="en-US" dirty="0"/>
              <a:t>Files in a specific Folder</a:t>
            </a:r>
            <a:br>
              <a:rPr lang="en-US" dirty="0"/>
            </a:br>
            <a:r>
              <a:rPr lang="en-US" dirty="0" err="1">
                <a:solidFill>
                  <a:schemeClr val="accent2"/>
                </a:solidFill>
              </a:rPr>
              <a:t>Folder</a:t>
            </a:r>
            <a:r>
              <a:rPr lang="en-US" dirty="0">
                <a:solidFill>
                  <a:schemeClr val="accent2"/>
                </a:solidFill>
              </a:rPr>
              <a:t> | cv | /Getting Started</a:t>
            </a:r>
          </a:p>
          <a:p>
            <a:pPr lvl="2"/>
            <a:r>
              <a:rPr lang="en-US" dirty="0"/>
              <a:t>Allow User to drag-and-drop files to your folder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 err="1">
                <a:solidFill>
                  <a:schemeClr val="accent2"/>
                </a:solidFill>
              </a:rPr>
              <a:t>FileDrop</a:t>
            </a:r>
            <a:r>
              <a:rPr lang="en-US" dirty="0">
                <a:solidFill>
                  <a:schemeClr val="accent2"/>
                </a:solidFill>
              </a:rPr>
              <a:t> | cv | </a:t>
            </a:r>
            <a:r>
              <a:rPr lang="en-US" dirty="0">
                <a:solidFill>
                  <a:schemeClr val="accent2"/>
                </a:solidFill>
                <a:latin typeface="Webdings" panose="05030102010509060703" pitchFamily="18" charset="2"/>
                <a:sym typeface="Wingdings" panose="05000000000000000000" pitchFamily="2" charset="2"/>
              </a:rPr>
              <a:t>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1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1725613"/>
            <a:ext cx="3864264" cy="4370387"/>
          </a:xfrm>
        </p:spPr>
        <p:txBody>
          <a:bodyPr/>
          <a:lstStyle/>
          <a:p>
            <a:pPr lvl="1"/>
            <a:r>
              <a:rPr lang="en-US" dirty="0"/>
              <a:t>General</a:t>
            </a:r>
          </a:p>
          <a:p>
            <a:pPr lvl="2"/>
            <a:r>
              <a:rPr lang="en-US" dirty="0"/>
              <a:t>Visible To  - specify roles or Login Names</a:t>
            </a:r>
            <a:br>
              <a:rPr lang="en-US" dirty="0"/>
            </a:br>
            <a:r>
              <a:rPr lang="en-US" sz="1600" dirty="0"/>
              <a:t>Examples: Everyone, Internal Staff, BETTYR</a:t>
            </a:r>
            <a:endParaRPr lang="en-US" dirty="0"/>
          </a:p>
          <a:p>
            <a:pPr lvl="2"/>
            <a:r>
              <a:rPr lang="en-US" dirty="0" err="1"/>
              <a:t>DaysAgo</a:t>
            </a:r>
            <a:r>
              <a:rPr lang="en-US" dirty="0"/>
              <a:t> – how far back (default is 366)</a:t>
            </a:r>
          </a:p>
        </p:txBody>
      </p:sp>
    </p:spTree>
    <p:extLst>
      <p:ext uri="{BB962C8B-B14F-4D97-AF65-F5344CB8AC3E}">
        <p14:creationId xmlns:p14="http://schemas.microsoft.com/office/powerpoint/2010/main" val="187511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6900" y="1725613"/>
            <a:ext cx="3829627" cy="4605914"/>
          </a:xfrm>
        </p:spPr>
        <p:txBody>
          <a:bodyPr/>
          <a:lstStyle/>
          <a:p>
            <a:pPr algn="ctr"/>
            <a:r>
              <a:rPr lang="en-US" dirty="0"/>
              <a:t>Documents	</a:t>
            </a:r>
          </a:p>
          <a:p>
            <a:pPr algn="ctr"/>
            <a:r>
              <a:rPr lang="en-US" sz="2000" dirty="0"/>
              <a:t>Default = </a:t>
            </a:r>
            <a:r>
              <a:rPr lang="en-US" sz="2000" dirty="0" err="1"/>
              <a:t>DocDate</a:t>
            </a:r>
            <a:r>
              <a:rPr lang="en-US" sz="2000" dirty="0"/>
              <a:t> DESC, Title</a:t>
            </a:r>
          </a:p>
          <a:p>
            <a:pPr lvl="1"/>
            <a:r>
              <a:rPr lang="en-US" dirty="0" err="1"/>
              <a:t>SortDocs</a:t>
            </a:r>
            <a:r>
              <a:rPr lang="en-US" dirty="0"/>
              <a:t> options</a:t>
            </a:r>
          </a:p>
          <a:p>
            <a:pPr lvl="2"/>
            <a:r>
              <a:rPr lang="en-US" sz="1600" dirty="0" err="1"/>
              <a:t>DocDate</a:t>
            </a:r>
            <a:endParaRPr lang="en-US" sz="1600" dirty="0"/>
          </a:p>
          <a:p>
            <a:pPr lvl="2"/>
            <a:r>
              <a:rPr lang="en-US" sz="1600" dirty="0"/>
              <a:t>Due</a:t>
            </a:r>
          </a:p>
          <a:p>
            <a:pPr lvl="2"/>
            <a:r>
              <a:rPr lang="en-US" sz="1600" dirty="0"/>
              <a:t>Title</a:t>
            </a:r>
          </a:p>
          <a:p>
            <a:pPr lvl="2"/>
            <a:r>
              <a:rPr lang="en-US" sz="1600" dirty="0" err="1"/>
              <a:t>DocTypeKey</a:t>
            </a:r>
            <a:endParaRPr lang="en-US" sz="1600" dirty="0"/>
          </a:p>
          <a:p>
            <a:pPr lvl="2"/>
            <a:r>
              <a:rPr lang="en-US" sz="1600" dirty="0" err="1"/>
              <a:t>DocNo</a:t>
            </a:r>
            <a:endParaRPr lang="en-US" sz="1600" dirty="0"/>
          </a:p>
          <a:p>
            <a:pPr lvl="2"/>
            <a:r>
              <a:rPr lang="en-US" sz="1600" dirty="0"/>
              <a:t>Project</a:t>
            </a:r>
          </a:p>
          <a:p>
            <a:pPr lvl="2"/>
            <a:r>
              <a:rPr lang="en-US" sz="1600" dirty="0" err="1"/>
              <a:t>ProjectName</a:t>
            </a:r>
            <a:endParaRPr lang="en-US" sz="1600" dirty="0"/>
          </a:p>
          <a:p>
            <a:pPr lvl="2"/>
            <a:r>
              <a:rPr lang="en-US" sz="1600" dirty="0" err="1"/>
              <a:t>DocReference</a:t>
            </a:r>
            <a:endParaRPr lang="en-US" sz="1600" dirty="0"/>
          </a:p>
          <a:p>
            <a:pPr lvl="2"/>
            <a:r>
              <a:rPr lang="en-US" sz="1600" dirty="0" err="1"/>
              <a:t>FromUser</a:t>
            </a:r>
            <a:endParaRPr lang="en-US" sz="1600" dirty="0"/>
          </a:p>
          <a:p>
            <a:pPr lvl="2"/>
            <a:r>
              <a:rPr lang="en-US" sz="1600" dirty="0" err="1"/>
              <a:t>SourceContact</a:t>
            </a:r>
            <a:endParaRPr lang="en-US" sz="1600" dirty="0"/>
          </a:p>
          <a:p>
            <a:pPr lvl="2"/>
            <a:r>
              <a:rPr lang="en-US" sz="1600" dirty="0" err="1"/>
              <a:t>StatusText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dirty="0"/>
              <a:t>Files</a:t>
            </a:r>
          </a:p>
          <a:p>
            <a:pPr algn="ctr"/>
            <a:r>
              <a:rPr lang="en-US" sz="2000" dirty="0"/>
              <a:t>Default = </a:t>
            </a:r>
            <a:r>
              <a:rPr lang="en-US" sz="2000" dirty="0" err="1"/>
              <a:t>FileName</a:t>
            </a:r>
            <a:endParaRPr lang="en-US" sz="2000" dirty="0"/>
          </a:p>
          <a:p>
            <a:pPr lvl="1"/>
            <a:r>
              <a:rPr lang="en-US" dirty="0" err="1"/>
              <a:t>SortFiles</a:t>
            </a:r>
            <a:endParaRPr lang="en-US" dirty="0"/>
          </a:p>
          <a:p>
            <a:pPr lvl="2"/>
            <a:r>
              <a:rPr lang="en-US" sz="1600" dirty="0"/>
              <a:t>Catalogued</a:t>
            </a:r>
          </a:p>
          <a:p>
            <a:pPr lvl="2"/>
            <a:r>
              <a:rPr lang="en-US" sz="1600" dirty="0" err="1"/>
              <a:t>ReferenceDate</a:t>
            </a:r>
            <a:endParaRPr lang="en-US" sz="1600" dirty="0"/>
          </a:p>
          <a:p>
            <a:pPr lvl="2"/>
            <a:r>
              <a:rPr lang="en-US" sz="1600" dirty="0" err="1"/>
              <a:t>FileName</a:t>
            </a:r>
            <a:endParaRPr lang="en-US" sz="1600" dirty="0"/>
          </a:p>
          <a:p>
            <a:pPr lvl="2"/>
            <a:r>
              <a:rPr lang="en-US" sz="1600" dirty="0" err="1"/>
              <a:t>ProjectName</a:t>
            </a:r>
            <a:endParaRPr lang="en-US" sz="1600" dirty="0"/>
          </a:p>
          <a:p>
            <a:pPr lvl="2"/>
            <a:r>
              <a:rPr lang="en-US" sz="1600" dirty="0" err="1"/>
              <a:t>SourceContact</a:t>
            </a:r>
            <a:endParaRPr lang="en-US" sz="1600" dirty="0"/>
          </a:p>
          <a:p>
            <a:pPr lvl="2"/>
            <a:r>
              <a:rPr lang="en-US" sz="1600" dirty="0"/>
              <a:t>Keyword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3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6900" y="2348345"/>
            <a:ext cx="7886700" cy="4003964"/>
          </a:xfrm>
        </p:spPr>
        <p:txBody>
          <a:bodyPr/>
          <a:lstStyle/>
          <a:p>
            <a:r>
              <a:rPr lang="en-US" sz="2400" dirty="0"/>
              <a:t>You can think of this two ways: </a:t>
            </a:r>
          </a:p>
          <a:p>
            <a:pPr lvl="1"/>
            <a:r>
              <a:rPr lang="en-US" sz="2000" dirty="0"/>
              <a:t>What Catalog options don’t you want the user to change </a:t>
            </a:r>
          </a:p>
          <a:p>
            <a:pPr lvl="1"/>
            <a:r>
              <a:rPr lang="en-US" sz="2000" dirty="0"/>
              <a:t>What Catalog options do you want to hide so the user doesn’t have to deal with a lot of choices/clutter</a:t>
            </a:r>
          </a:p>
          <a:p>
            <a:pPr lvl="1"/>
            <a:r>
              <a:rPr lang="en-US" sz="1800" dirty="0"/>
              <a:t>Lock allows you to remove (hide) some of the Catalog search options, for example: </a:t>
            </a:r>
          </a:p>
          <a:p>
            <a:pPr lvl="1"/>
            <a:r>
              <a:rPr lang="en-US" sz="1800" dirty="0"/>
              <a:t>Closed (Include Closed option)</a:t>
            </a:r>
          </a:p>
          <a:p>
            <a:pPr lvl="1"/>
            <a:r>
              <a:rPr lang="en-US" sz="1800" dirty="0"/>
              <a:t>Documents (on a File tab, you may want to block the user from clicking Include Documents)</a:t>
            </a:r>
          </a:p>
          <a:p>
            <a:pPr lvl="1"/>
            <a:r>
              <a:rPr lang="en-US" sz="1800" dirty="0"/>
              <a:t>Project </a:t>
            </a:r>
          </a:p>
          <a:p>
            <a:pPr lvl="1"/>
            <a:r>
              <a:rPr lang="en-US" sz="1800" dirty="0"/>
              <a:t>Doc Status</a:t>
            </a:r>
          </a:p>
          <a:p>
            <a:pPr lvl="1"/>
            <a:r>
              <a:rPr lang="en-US" sz="1800" dirty="0"/>
              <a:t>And so on.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125" y="1479550"/>
            <a:ext cx="8340725" cy="39687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defRPr sz="2800">
                <a:solidFill>
                  <a:srgbClr val="FF3300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007CC3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CC3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 dirty="0">
                <a:solidFill>
                  <a:schemeClr val="bg1"/>
                </a:solidFill>
              </a:rPr>
              <a:t>Your goal is to create a quick reference, not recreate the Catalog tab…</a:t>
            </a:r>
          </a:p>
        </p:txBody>
      </p:sp>
    </p:spTree>
    <p:extLst>
      <p:ext uri="{BB962C8B-B14F-4D97-AF65-F5344CB8AC3E}">
        <p14:creationId xmlns:p14="http://schemas.microsoft.com/office/powerpoint/2010/main" val="242744431"/>
      </p:ext>
    </p:extLst>
  </p:cSld>
  <p:clrMapOvr>
    <a:masterClrMapping/>
  </p:clrMapOvr>
</p:sld>
</file>

<file path=ppt/theme/theme1.xml><?xml version="1.0" encoding="utf-8"?>
<a:theme xmlns:a="http://schemas.openxmlformats.org/drawingml/2006/main" name="Spitfir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Spitfi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pitfir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tfi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tfi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Spitfire_Rev</Template>
  <TotalTime>24719</TotalTime>
  <Words>427</Words>
  <Application>Microsoft Office PowerPoint</Application>
  <PresentationFormat>On-screen Show (4:3)</PresentationFormat>
  <Paragraphs>111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Arial</vt:lpstr>
      <vt:lpstr>Bookman Old Style</vt:lpstr>
      <vt:lpstr>Clarendon Condensed</vt:lpstr>
      <vt:lpstr>Times New Roman</vt:lpstr>
      <vt:lpstr>Webdings</vt:lpstr>
      <vt:lpstr>Wingdings</vt:lpstr>
      <vt:lpstr>Spitfire</vt:lpstr>
      <vt:lpstr>Designing Your Own Catalog Tab </vt:lpstr>
      <vt:lpstr>Agenda</vt:lpstr>
      <vt:lpstr>Create the Tab</vt:lpstr>
      <vt:lpstr>Always – Add to Site Config</vt:lpstr>
      <vt:lpstr>Display in Catalog drop-down list</vt:lpstr>
      <vt:lpstr>What’s the Focus - Docs or Folders?</vt:lpstr>
      <vt:lpstr>More details</vt:lpstr>
      <vt:lpstr>Sorting  </vt:lpstr>
      <vt:lpstr>Lock</vt:lpstr>
      <vt:lpstr>Example: Custom Bid Files</vt:lpstr>
      <vt:lpstr>Example: Get Started</vt:lpstr>
      <vt:lpstr>Example: Pending Pay Requests</vt:lpstr>
      <vt:lpstr>Example: Java Script Files </vt:lpstr>
      <vt:lpstr>Example: Closed AP Vouchers</vt:lpstr>
      <vt:lpstr>Example: Closed AP Voucher</vt:lpstr>
      <vt:lpstr>Next Topic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 Training</dc:title>
  <dc:creator>D McGovern</dc:creator>
  <cp:lastModifiedBy>Dorothy McGovern</cp:lastModifiedBy>
  <cp:revision>263</cp:revision>
  <dcterms:created xsi:type="dcterms:W3CDTF">2005-10-02T16:29:09Z</dcterms:created>
  <dcterms:modified xsi:type="dcterms:W3CDTF">2017-06-08T17:52:33Z</dcterms:modified>
</cp:coreProperties>
</file>