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9" r:id="rId1"/>
  </p:sldMasterIdLst>
  <p:notesMasterIdLst>
    <p:notesMasterId r:id="rId18"/>
  </p:notesMasterIdLst>
  <p:sldIdLst>
    <p:sldId id="256" r:id="rId2"/>
    <p:sldId id="265" r:id="rId3"/>
    <p:sldId id="266" r:id="rId4"/>
    <p:sldId id="271" r:id="rId5"/>
    <p:sldId id="272" r:id="rId6"/>
    <p:sldId id="273" r:id="rId7"/>
    <p:sldId id="279" r:id="rId8"/>
    <p:sldId id="280" r:id="rId9"/>
    <p:sldId id="274" r:id="rId10"/>
    <p:sldId id="275" r:id="rId11"/>
    <p:sldId id="276" r:id="rId12"/>
    <p:sldId id="277" r:id="rId13"/>
    <p:sldId id="278" r:id="rId14"/>
    <p:sldId id="267" r:id="rId15"/>
    <p:sldId id="269" r:id="rId16"/>
    <p:sldId id="264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2175D9"/>
    <a:srgbClr val="007CC3"/>
    <a:srgbClr val="33CC33"/>
    <a:srgbClr val="E5E5FF"/>
    <a:srgbClr val="FFE0C1"/>
    <a:srgbClr val="E5FFE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6" autoAdjust="0"/>
    <p:restoredTop sz="96124" autoAdjust="0"/>
  </p:normalViewPr>
  <p:slideViewPr>
    <p:cSldViewPr snapToGrid="0">
      <p:cViewPr>
        <p:scale>
          <a:sx n="96" d="100"/>
          <a:sy n="96" d="100"/>
        </p:scale>
        <p:origin x="114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9D12B2A-743B-45F4-A662-F4D81DD8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7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15F756-0540-4008-988D-46CAC1E23625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951CB8-B893-4DA7-AA98-898859C87B9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7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64FC3E-8F95-4618-84C3-D8173D34314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23" descr="sf_man_cropped_outlin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9" name="Picture 25" descr="45 Pixels_reverse_tra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ozer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stack-2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ulldoz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top_10_mid_rev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earth_mov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two_men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man_hook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girl_lr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8613" y="1733550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Spitfire Software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82963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39360B5-B029-4CFB-B381-6B8087280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FEDEEC-3BF0-49A5-AF92-B034BA79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0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83195E-47AD-4463-AE69-16A5B2519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139113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725613"/>
            <a:ext cx="7886700" cy="4370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5DD7F9-0F46-4279-84E6-F3B986013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0C5F18-4A11-4C86-A3A3-AB36E393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4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33D922-F70C-4424-9817-4EEDBE89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2B3E2E-A360-41B1-BD02-6794F1C10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AAA8-A99B-41DC-8B0F-7F50AF788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3BCEFF-A5E0-4293-B317-101FCAD1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75A6F-C4ED-4E05-BD65-9DAEF14AF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D9F885-31FA-4473-81C6-B6F4A137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ABAFBF-23F4-4CFD-85AE-129C2E175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17" descr="sf_man_cropped_outlin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	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0495FE5-295A-4ECB-B5C4-3B7410DB4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4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36" name="Picture 26" descr="45 Pixels_reverse_tran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utoUpdateAnimBg="0"/>
    </p:bldLst>
  </p:timing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spitfirepm.com/kba-01394/#ResponseEchoT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742" y="2663687"/>
            <a:ext cx="6019800" cy="2185039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Branding Your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Outbound Email</a:t>
            </a:r>
            <a:br>
              <a:rPr lang="en-US" altLang="en-US" dirty="0">
                <a:solidFill>
                  <a:schemeClr val="tx1"/>
                </a:solidFill>
              </a:rPr>
            </a:br>
            <a:br>
              <a:rPr lang="en-US" altLang="en-US" sz="1800" i="1" dirty="0">
                <a:solidFill>
                  <a:schemeClr val="tx1"/>
                </a:solidFill>
              </a:rPr>
            </a:br>
            <a:endParaRPr lang="en-US" altLang="en-US" sz="2000" i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331" y="4626364"/>
            <a:ext cx="5867400" cy="898166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August 10, 2017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09" b="-18709"/>
          <a:stretch/>
        </p:blipFill>
        <p:spPr bwMode="auto">
          <a:xfrm>
            <a:off x="0" y="-461177"/>
            <a:ext cx="9144000" cy="33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33384" y="850559"/>
            <a:ext cx="4921858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 Webinar Series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2"/>
            <a:ext cx="2314575" cy="590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3207" y="1720454"/>
            <a:ext cx="3879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Time to Reach New Heights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217920" y="2433099"/>
            <a:ext cx="2798859" cy="230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E462-EC8B-488D-8D6E-38E20335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RoutedSubject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17161-4B04-4AD5-8FCE-4489BDB9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1" y="1725613"/>
            <a:ext cx="5523312" cy="4370387"/>
          </a:xfrm>
        </p:spPr>
        <p:txBody>
          <a:bodyPr/>
          <a:lstStyle/>
          <a:p>
            <a:pPr lvl="1"/>
            <a:r>
              <a:rPr lang="en-US" dirty="0"/>
              <a:t>Placeholders </a:t>
            </a:r>
          </a:p>
          <a:p>
            <a:pPr lvl="2"/>
            <a:r>
              <a:rPr lang="en-US" dirty="0"/>
              <a:t>Like a bookmark in a template, the placeholder will be replaced by the data in your Spitfire document</a:t>
            </a:r>
          </a:p>
          <a:p>
            <a:pPr lvl="2"/>
            <a:r>
              <a:rPr lang="en-US" dirty="0"/>
              <a:t>Two styles of placeholders</a:t>
            </a:r>
          </a:p>
          <a:p>
            <a:pPr lvl="3"/>
            <a:r>
              <a:rPr lang="en-US" dirty="0"/>
              <a:t>Bookmarks</a:t>
            </a:r>
          </a:p>
          <a:p>
            <a:pPr lvl="3"/>
            <a:r>
              <a:rPr lang="en-US" dirty="0"/>
              <a:t>$$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Filter for Doc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D1F46-0480-4A51-AF6E-8315B5D0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12" y="2291443"/>
            <a:ext cx="2795731" cy="3966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252616-AB4B-4E4E-99C8-7C9D1FAAD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170" y="773853"/>
            <a:ext cx="2810800" cy="1355992"/>
          </a:xfrm>
          <a:prstGeom prst="rect">
            <a:avLst/>
          </a:prstGeom>
        </p:spPr>
      </p:pic>
      <p:pic>
        <p:nvPicPr>
          <p:cNvPr id="4100" name="Picture 4" descr="C:\Users\dorothym\AppData\Local\Temp\SNAGHTML3128974.PNG">
            <a:extLst>
              <a:ext uri="{FF2B5EF4-FFF2-40B4-BE49-F238E27FC236}">
                <a16:creationId xmlns:a16="http://schemas.microsoft.com/office/drawing/2014/main" id="{D2A0EEBD-1C71-44F3-B9BB-17D02276D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" y="5175983"/>
            <a:ext cx="5317985" cy="10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9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C34A-7D54-46DE-8FF1-BEB1904F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RoutedMsg</a:t>
            </a:r>
            <a:r>
              <a:rPr lang="en-US" dirty="0"/>
              <a:t> / </a:t>
            </a:r>
            <a:r>
              <a:rPr lang="en-US" dirty="0" err="1"/>
              <a:t>RoutedMsgCC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4430F-50C6-47B8-BF85-4FEDA51A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5" y="1725613"/>
            <a:ext cx="7171099" cy="2151005"/>
          </a:xfrm>
        </p:spPr>
        <p:txBody>
          <a:bodyPr/>
          <a:lstStyle/>
          <a:p>
            <a:pPr lvl="1"/>
            <a:r>
              <a:rPr lang="en-US" sz="2000" dirty="0"/>
              <a:t>Uses both Placeholder styles</a:t>
            </a:r>
          </a:p>
          <a:p>
            <a:pPr lvl="1"/>
            <a:r>
              <a:rPr lang="en-US" sz="2000" dirty="0"/>
              <a:t>Can be expanded to multiple line item entries for a longer message</a:t>
            </a:r>
          </a:p>
          <a:p>
            <a:pPr lvl="1"/>
            <a:r>
              <a:rPr lang="en-US" sz="2000" dirty="0"/>
              <a:t>CC Recipients can receive a different Routed Message</a:t>
            </a:r>
          </a:p>
          <a:p>
            <a:pPr lvl="1"/>
            <a:r>
              <a:rPr lang="en-US" sz="2000" dirty="0"/>
              <a:t>If you add an Instruction for the </a:t>
            </a:r>
            <a:r>
              <a:rPr lang="en-US" sz="2000" dirty="0" err="1"/>
              <a:t>Routee</a:t>
            </a:r>
            <a:r>
              <a:rPr lang="en-US" sz="2000" dirty="0"/>
              <a:t> – this personal instruction will be included below the </a:t>
            </a:r>
            <a:r>
              <a:rPr lang="en-US" sz="2000" dirty="0" err="1"/>
              <a:t>RoutedMsg</a:t>
            </a:r>
            <a:endParaRPr lang="en-US" sz="2000" dirty="0"/>
          </a:p>
        </p:txBody>
      </p:sp>
      <p:pic>
        <p:nvPicPr>
          <p:cNvPr id="5122" name="Picture 2" descr="C:\Users\dorothym\AppData\Local\Temp\SNAGHTML3192597.PNG">
            <a:extLst>
              <a:ext uri="{FF2B5EF4-FFF2-40B4-BE49-F238E27FC236}">
                <a16:creationId xmlns:a16="http://schemas.microsoft.com/office/drawing/2014/main" id="{1D2E060E-DB2D-4127-8C1C-6EE81AAF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3" y="4282310"/>
            <a:ext cx="6754586" cy="20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642C15-AFC7-433B-A81C-AC72DCCF20FC}"/>
              </a:ext>
            </a:extLst>
          </p:cNvPr>
          <p:cNvSpPr txBox="1"/>
          <p:nvPr/>
        </p:nvSpPr>
        <p:spPr>
          <a:xfrm>
            <a:off x="6721206" y="803772"/>
            <a:ext cx="22694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latin typeface="+mn-lt"/>
              </a:rPr>
              <a:t>Note:  </a:t>
            </a:r>
            <a:r>
              <a:rPr lang="en-US" sz="1100" b="0" dirty="0">
                <a:latin typeface="+mn-lt"/>
              </a:rPr>
              <a:t>If you use an </a:t>
            </a:r>
            <a:r>
              <a:rPr lang="en-US" sz="1100" b="0" dirty="0" err="1">
                <a:latin typeface="+mn-lt"/>
              </a:rPr>
              <a:t>EmailBody</a:t>
            </a:r>
            <a:r>
              <a:rPr lang="en-US" sz="1100" b="0" dirty="0">
                <a:latin typeface="+mn-lt"/>
              </a:rPr>
              <a:t> template, the </a:t>
            </a:r>
            <a:r>
              <a:rPr lang="en-US" sz="1100" b="0" dirty="0" err="1">
                <a:latin typeface="+mn-lt"/>
              </a:rPr>
              <a:t>RoutedMsg</a:t>
            </a:r>
            <a:r>
              <a:rPr lang="en-US" sz="1100" b="0" dirty="0">
                <a:latin typeface="+mn-lt"/>
              </a:rPr>
              <a:t> rule does not apply.  And the </a:t>
            </a:r>
            <a:r>
              <a:rPr lang="en-US" sz="1100" b="0" dirty="0" err="1">
                <a:latin typeface="+mn-lt"/>
              </a:rPr>
              <a:t>Routee</a:t>
            </a:r>
            <a:r>
              <a:rPr lang="en-US" sz="1100" b="0" dirty="0">
                <a:latin typeface="+mn-lt"/>
              </a:rPr>
              <a:t> Instructions will not be included in your email. Your template should include </a:t>
            </a:r>
            <a:r>
              <a:rPr lang="en-US" sz="1100" dirty="0">
                <a:latin typeface="+mn-lt"/>
              </a:rPr>
              <a:t>all</a:t>
            </a:r>
            <a:r>
              <a:rPr lang="en-US" sz="1100" b="0" dirty="0">
                <a:latin typeface="+mn-lt"/>
              </a:rPr>
              <a:t> the information you wish to include in the email body. </a:t>
            </a:r>
          </a:p>
        </p:txBody>
      </p:sp>
    </p:spTree>
    <p:extLst>
      <p:ext uri="{BB962C8B-B14F-4D97-AF65-F5344CB8AC3E}">
        <p14:creationId xmlns:p14="http://schemas.microsoft.com/office/powerpoint/2010/main" val="10706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8214-1086-4EBA-A3E4-203B7748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LinkTo</a:t>
            </a:r>
            <a:r>
              <a:rPr lang="en-US" dirty="0"/>
              <a:t>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63732-7EE6-4B3F-92F6-CDB1D102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9910"/>
            <a:ext cx="4040188" cy="639762"/>
          </a:xfrm>
        </p:spPr>
        <p:txBody>
          <a:bodyPr/>
          <a:lstStyle/>
          <a:p>
            <a:r>
              <a:rPr lang="en-US" sz="2000" dirty="0" err="1"/>
              <a:t>LinkTo</a:t>
            </a:r>
            <a:r>
              <a:rPr lang="en-US" sz="2000" dirty="0"/>
              <a:t> types: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20F72-B3B7-48DC-88F2-545644422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79672"/>
            <a:ext cx="3837709" cy="3962692"/>
          </a:xfrm>
        </p:spPr>
        <p:txBody>
          <a:bodyPr/>
          <a:lstStyle/>
          <a:p>
            <a:pPr lvl="1"/>
            <a:r>
              <a:rPr lang="en-US" sz="1800" dirty="0"/>
              <a:t>Content</a:t>
            </a:r>
          </a:p>
          <a:p>
            <a:pPr lvl="2"/>
            <a:r>
              <a:rPr lang="en-US" sz="1600" dirty="0"/>
              <a:t>Download Files</a:t>
            </a:r>
          </a:p>
          <a:p>
            <a:pPr lvl="1"/>
            <a:r>
              <a:rPr lang="en-US" sz="1800" dirty="0"/>
              <a:t>Doc</a:t>
            </a:r>
          </a:p>
          <a:p>
            <a:pPr lvl="2"/>
            <a:r>
              <a:rPr lang="en-US" sz="1600" dirty="0"/>
              <a:t>Spitfire Document – requires Spitfire Login to access and open the document</a:t>
            </a:r>
          </a:p>
          <a:p>
            <a:pPr lvl="1"/>
            <a:r>
              <a:rPr lang="en-US" sz="1800" dirty="0"/>
              <a:t>Respond</a:t>
            </a:r>
          </a:p>
          <a:p>
            <a:pPr lvl="2"/>
            <a:r>
              <a:rPr lang="en-US" sz="1600" dirty="0"/>
              <a:t>Response Tip and link to Response Wizard</a:t>
            </a:r>
          </a:p>
          <a:p>
            <a:pPr lvl="1"/>
            <a:r>
              <a:rPr lang="en-US" sz="1800" dirty="0" err="1"/>
              <a:t>SendFiles</a:t>
            </a:r>
            <a:endParaRPr lang="en-US" sz="1800" dirty="0"/>
          </a:p>
          <a:p>
            <a:pPr lvl="2"/>
            <a:r>
              <a:rPr lang="en-US" sz="1600" dirty="0"/>
              <a:t>Link to upload files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CCBD-A423-4FD7-9870-46F269911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83915" y="1839910"/>
            <a:ext cx="4415849" cy="639762"/>
          </a:xfrm>
        </p:spPr>
        <p:txBody>
          <a:bodyPr/>
          <a:lstStyle/>
          <a:p>
            <a:r>
              <a:rPr lang="en-US" sz="2000" dirty="0"/>
              <a:t>Related Rules to Configure </a:t>
            </a:r>
            <a:r>
              <a:rPr lang="en-US" sz="2000" dirty="0" err="1"/>
              <a:t>LinkTo</a:t>
            </a: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3B7C9-006B-4855-9C9F-427B27DA2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83915" y="2479672"/>
            <a:ext cx="4249594" cy="3699455"/>
          </a:xfrm>
        </p:spPr>
        <p:txBody>
          <a:bodyPr/>
          <a:lstStyle/>
          <a:p>
            <a:pPr lvl="1"/>
            <a:r>
              <a:rPr lang="en-US" sz="1800" dirty="0" err="1"/>
              <a:t>LinkTo</a:t>
            </a:r>
            <a:r>
              <a:rPr lang="en-US" sz="1800" i="1" dirty="0" err="1">
                <a:solidFill>
                  <a:srgbClr val="0066FF"/>
                </a:solidFill>
              </a:rPr>
              <a:t>xxx</a:t>
            </a:r>
            <a:r>
              <a:rPr lang="en-US" sz="1800" dirty="0" err="1"/>
              <a:t>Msg</a:t>
            </a:r>
            <a:r>
              <a:rPr lang="en-US" sz="1800" dirty="0"/>
              <a:t>/</a:t>
            </a:r>
            <a:r>
              <a:rPr lang="en-US" sz="1800" dirty="0" err="1"/>
              <a:t>MsgCC</a:t>
            </a:r>
            <a:endParaRPr lang="en-US" sz="1800" dirty="0"/>
          </a:p>
          <a:p>
            <a:pPr lvl="2"/>
            <a:r>
              <a:rPr lang="en-US" sz="1600" dirty="0"/>
              <a:t>“You may record your response by replying to this email and/or by”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800" dirty="0" err="1"/>
              <a:t>LinkTo</a:t>
            </a:r>
            <a:r>
              <a:rPr lang="en-US" sz="1800" i="1" dirty="0" err="1">
                <a:solidFill>
                  <a:srgbClr val="0066FF"/>
                </a:solidFill>
              </a:rPr>
              <a:t>xxx</a:t>
            </a:r>
            <a:r>
              <a:rPr lang="en-US" sz="1800" dirty="0" err="1"/>
              <a:t>Format</a:t>
            </a:r>
            <a:r>
              <a:rPr lang="en-US" sz="1800" dirty="0"/>
              <a:t>/</a:t>
            </a:r>
            <a:r>
              <a:rPr lang="en-US" sz="1800" dirty="0" err="1"/>
              <a:t>FormatCC</a:t>
            </a:r>
            <a:endParaRPr lang="en-US" sz="1800" dirty="0"/>
          </a:p>
          <a:p>
            <a:pPr lvl="2"/>
            <a:r>
              <a:rPr lang="en-US" sz="1600" dirty="0"/>
              <a:t>{0} {1}</a:t>
            </a:r>
            <a:br>
              <a:rPr lang="en-US" sz="1600" dirty="0"/>
            </a:br>
            <a:r>
              <a:rPr lang="en-US" sz="1600" dirty="0"/>
              <a:t>{0}=</a:t>
            </a:r>
            <a:r>
              <a:rPr lang="en-US" sz="1600" dirty="0" err="1"/>
              <a:t>Msg</a:t>
            </a:r>
            <a:br>
              <a:rPr lang="en-US" sz="1600" dirty="0"/>
            </a:br>
            <a:r>
              <a:rPr lang="en-US" sz="1600" dirty="0"/>
              <a:t>{1}=Tag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800" dirty="0" err="1"/>
              <a:t>LinkTo</a:t>
            </a:r>
            <a:r>
              <a:rPr lang="en-US" sz="1800" i="1" dirty="0" err="1">
                <a:solidFill>
                  <a:srgbClr val="0066FF"/>
                </a:solidFill>
              </a:rPr>
              <a:t>xxx</a:t>
            </a:r>
            <a:r>
              <a:rPr lang="en-US" sz="1800" dirty="0" err="1"/>
              <a:t>Tag</a:t>
            </a:r>
            <a:r>
              <a:rPr lang="en-US" sz="1800" dirty="0"/>
              <a:t>/</a:t>
            </a:r>
            <a:r>
              <a:rPr lang="en-US" sz="1800" dirty="0" err="1"/>
              <a:t>TagCC</a:t>
            </a:r>
            <a:endParaRPr lang="en-US" sz="1800" dirty="0"/>
          </a:p>
          <a:p>
            <a:pPr lvl="2"/>
            <a:r>
              <a:rPr lang="en-US" sz="1600" u="sng" dirty="0"/>
              <a:t>using this 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D2415-4535-402B-B8C8-B3C89118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07" y="586550"/>
            <a:ext cx="4864350" cy="1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3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167479-E584-413B-8E07-B28AF622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Format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98A08D-156F-4CE3-A897-3AAD30AAB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725613"/>
            <a:ext cx="8339282" cy="4370387"/>
          </a:xfrm>
        </p:spPr>
        <p:txBody>
          <a:bodyPr/>
          <a:lstStyle/>
          <a:p>
            <a:pPr lvl="1"/>
            <a:r>
              <a:rPr lang="en-US" sz="2000" dirty="0"/>
              <a:t>If you include a “signature” in your </a:t>
            </a:r>
            <a:r>
              <a:rPr lang="en-US" sz="2000" dirty="0" err="1"/>
              <a:t>EmailBody</a:t>
            </a:r>
            <a:r>
              <a:rPr lang="en-US" sz="2000" dirty="0"/>
              <a:t> template, then you will want to disable the </a:t>
            </a:r>
            <a:r>
              <a:rPr lang="en-US" sz="2000" dirty="0" err="1"/>
              <a:t>EmailText</a:t>
            </a:r>
            <a:r>
              <a:rPr lang="en-US" sz="2000" dirty="0"/>
              <a:t> default</a:t>
            </a:r>
          </a:p>
          <a:p>
            <a:pPr lvl="1"/>
            <a:r>
              <a:rPr lang="en-US" sz="2000" dirty="0"/>
              <a:t>To disable, enter</a:t>
            </a:r>
            <a:br>
              <a:rPr lang="en-US" sz="2000" dirty="0"/>
            </a:br>
            <a:r>
              <a:rPr lang="en-US" sz="2000" dirty="0" err="1"/>
              <a:t>SignatureFormat</a:t>
            </a:r>
            <a:r>
              <a:rPr lang="en-US" sz="2000" dirty="0"/>
              <a:t> | </a:t>
            </a:r>
            <a:r>
              <a:rPr lang="en-US" sz="2000" dirty="0" err="1"/>
              <a:t>DocType</a:t>
            </a:r>
            <a:r>
              <a:rPr lang="en-US" sz="2000" dirty="0"/>
              <a:t> | 0 </a:t>
            </a:r>
          </a:p>
          <a:p>
            <a:pPr lvl="1"/>
            <a:r>
              <a:rPr lang="en-US" sz="2000" dirty="0"/>
              <a:t>If you want to configure the Signature use these codes </a:t>
            </a:r>
          </a:p>
          <a:p>
            <a:pPr lvl="2"/>
            <a:r>
              <a:rPr lang="en-US" sz="1600" b="1" dirty="0"/>
              <a:t>{0}</a:t>
            </a:r>
            <a:r>
              <a:rPr lang="en-US" sz="1600" dirty="0"/>
              <a:t> = the sender name (e.g., John Smith)</a:t>
            </a:r>
          </a:p>
          <a:p>
            <a:pPr lvl="2"/>
            <a:r>
              <a:rPr lang="en-US" sz="1600" b="1" dirty="0"/>
              <a:t>{1}</a:t>
            </a:r>
            <a:r>
              <a:rPr lang="en-US" sz="1600" dirty="0"/>
              <a:t> = a line break</a:t>
            </a:r>
          </a:p>
          <a:p>
            <a:pPr lvl="2"/>
            <a:r>
              <a:rPr lang="en-US" sz="1600" b="1" dirty="0"/>
              <a:t>{2}</a:t>
            </a:r>
            <a:r>
              <a:rPr lang="en-US" sz="1600" dirty="0"/>
              <a:t> = the sender title (e.g., Project Manager)</a:t>
            </a:r>
          </a:p>
          <a:p>
            <a:pPr lvl="2"/>
            <a:r>
              <a:rPr lang="en-US" sz="1600" b="1" dirty="0"/>
              <a:t>{3}</a:t>
            </a:r>
            <a:r>
              <a:rPr lang="en-US" sz="1600" dirty="0"/>
              <a:t> = the sender company or, if no company, the name again</a:t>
            </a:r>
          </a:p>
          <a:p>
            <a:pPr lvl="2"/>
            <a:r>
              <a:rPr lang="en-US" sz="1600" b="1" dirty="0"/>
              <a:t>{4}</a:t>
            </a:r>
            <a:r>
              <a:rPr lang="en-US" sz="1600" dirty="0"/>
              <a:t> = the sender phone number</a:t>
            </a:r>
          </a:p>
          <a:p>
            <a:pPr lvl="1"/>
            <a:r>
              <a:rPr lang="en-US" sz="2000" dirty="0"/>
              <a:t>The default is {0}{1}{2}{3}{4}{1} :</a:t>
            </a:r>
            <a:br>
              <a:rPr lang="en-US" sz="2000" dirty="0"/>
            </a:br>
            <a:r>
              <a:rPr lang="en-US" sz="1200" dirty="0"/>
              <a:t>Sender Name                                                             John Smith</a:t>
            </a:r>
            <a:br>
              <a:rPr lang="en-US" sz="1200" dirty="0"/>
            </a:br>
            <a:r>
              <a:rPr lang="en-US" sz="1200" dirty="0"/>
              <a:t>Sender Title                                                                Project Manager </a:t>
            </a:r>
            <a:br>
              <a:rPr lang="en-US" sz="1200" dirty="0"/>
            </a:br>
            <a:r>
              <a:rPr lang="en-US" sz="1200" dirty="0"/>
              <a:t>Sender Company                                                       Spitfire Construction </a:t>
            </a:r>
            <a:br>
              <a:rPr lang="en-US" sz="1200" dirty="0"/>
            </a:br>
            <a:r>
              <a:rPr lang="en-US" sz="1200" dirty="0"/>
              <a:t>Sender Phone                                                            (203) 952-6552  </a:t>
            </a:r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036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Preferred Route Via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8862" y="1420813"/>
            <a:ext cx="8220173" cy="4384241"/>
          </a:xfrm>
        </p:spPr>
        <p:txBody>
          <a:bodyPr/>
          <a:lstStyle/>
          <a:p>
            <a:pPr lvl="1"/>
            <a:r>
              <a:rPr lang="en-US" sz="1800" dirty="0">
                <a:solidFill>
                  <a:schemeClr val="accent2"/>
                </a:solidFill>
              </a:rPr>
              <a:t>Prior to the addition of the Preferred Route Via options only three options were available: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The Contact Record’s Route Via setting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The </a:t>
            </a:r>
            <a:r>
              <a:rPr lang="en-US" sz="1600" dirty="0" err="1">
                <a:solidFill>
                  <a:schemeClr val="accent2"/>
                </a:solidFill>
              </a:rPr>
              <a:t>Routee’s</a:t>
            </a:r>
            <a:r>
              <a:rPr lang="en-US" sz="1600" dirty="0">
                <a:solidFill>
                  <a:schemeClr val="accent2"/>
                </a:solidFill>
              </a:rPr>
              <a:t> Option menu on the </a:t>
            </a:r>
            <a:r>
              <a:rPr lang="en-US" sz="1600" dirty="0" err="1">
                <a:solidFill>
                  <a:schemeClr val="accent2"/>
                </a:solidFill>
              </a:rPr>
              <a:t>sfDoc’s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RouteDetail</a:t>
            </a:r>
            <a:r>
              <a:rPr lang="en-US" sz="1600" dirty="0">
                <a:solidFill>
                  <a:schemeClr val="accent2"/>
                </a:solidFill>
              </a:rPr>
              <a:t> grid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Web (conditional) on the Contact Record’s Route Via allowed you designate which Doc Types would email vs. web for all your Web (conditional) contacts. 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Predefined Routes now include the Preferred Route Via option that can be set for each </a:t>
            </a:r>
            <a:r>
              <a:rPr lang="en-US" sz="1800" dirty="0" err="1">
                <a:solidFill>
                  <a:schemeClr val="accent2"/>
                </a:solidFill>
              </a:rPr>
              <a:t>routee</a:t>
            </a:r>
            <a:r>
              <a:rPr lang="en-US" sz="1800" dirty="0">
                <a:solidFill>
                  <a:schemeClr val="accent2"/>
                </a:solidFill>
              </a:rPr>
              <a:t> line and your choice will override the Contact Record’s Route Via</a:t>
            </a:r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pPr lvl="3"/>
            <a:endParaRPr lang="en-US" sz="1400" dirty="0">
              <a:solidFill>
                <a:schemeClr val="accent2"/>
              </a:solidFill>
            </a:endParaRPr>
          </a:p>
          <a:p>
            <a:pPr lvl="3"/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C379B-7623-4985-9B70-DA955D24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92" y="4398817"/>
            <a:ext cx="6990671" cy="23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56CB5B-6FCF-4D0B-91DA-571E32E4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Inbound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D191B6-1949-47A8-AE24-38ACAD29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894643"/>
          </a:xfrm>
        </p:spPr>
        <p:txBody>
          <a:bodyPr/>
          <a:lstStyle/>
          <a:p>
            <a:pPr lvl="1"/>
            <a:r>
              <a:rPr lang="en-US" sz="1600" dirty="0"/>
              <a:t>Direct Inbound is used when a specific Doc Type is better suited to an email conversation back-and-forth with two or more parties. </a:t>
            </a:r>
          </a:p>
          <a:p>
            <a:pPr lvl="1"/>
            <a:r>
              <a:rPr lang="en-US" sz="1600" dirty="0"/>
              <a:t>Direct Inbound replaces the predefined route and just tracks and stores the emails as then go back-and-forth in your email application.</a:t>
            </a:r>
          </a:p>
          <a:p>
            <a:pPr lvl="1"/>
            <a:r>
              <a:rPr lang="en-US" sz="1600" dirty="0"/>
              <a:t>To make it work: </a:t>
            </a:r>
          </a:p>
          <a:p>
            <a:pPr lvl="2"/>
            <a:r>
              <a:rPr lang="en-US" sz="1400" dirty="0"/>
              <a:t>Designate the Doc Type as Direct Inbound</a:t>
            </a:r>
            <a:br>
              <a:rPr lang="en-US" sz="1400" dirty="0"/>
            </a:br>
            <a:r>
              <a:rPr lang="en-US" sz="1400" dirty="0" err="1"/>
              <a:t>EmailText</a:t>
            </a:r>
            <a:r>
              <a:rPr lang="en-US" sz="1400" dirty="0"/>
              <a:t> rules  </a:t>
            </a:r>
            <a:r>
              <a:rPr lang="en-US" sz="1400" dirty="0" err="1"/>
              <a:t>DirectInbound</a:t>
            </a:r>
            <a:r>
              <a:rPr lang="en-US" sz="1400" dirty="0"/>
              <a:t> | </a:t>
            </a:r>
            <a:r>
              <a:rPr lang="en-US" sz="1400" dirty="0" err="1"/>
              <a:t>DocType</a:t>
            </a:r>
            <a:r>
              <a:rPr lang="en-US" sz="1400" dirty="0"/>
              <a:t> | Yes, No, Smart</a:t>
            </a:r>
            <a:br>
              <a:rPr lang="en-US" sz="1400" dirty="0"/>
            </a:br>
            <a:r>
              <a:rPr lang="en-US" sz="1400" dirty="0"/>
              <a:t>If not a reply to a specific </a:t>
            </a:r>
            <a:r>
              <a:rPr lang="en-US" sz="1400" dirty="0" err="1"/>
              <a:t>sfDoc</a:t>
            </a:r>
            <a:br>
              <a:rPr lang="en-US" sz="1400" dirty="0"/>
            </a:br>
            <a:r>
              <a:rPr lang="en-US" sz="1400" dirty="0"/>
              <a:t>     Yes – create a new Doc of this </a:t>
            </a:r>
            <a:r>
              <a:rPr lang="en-US" sz="1400" dirty="0" err="1"/>
              <a:t>DocType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     No – do not create a new Doc of this Type, but create a Correspondence Doc</a:t>
            </a:r>
            <a:br>
              <a:rPr lang="en-US" sz="1400" dirty="0"/>
            </a:br>
            <a:r>
              <a:rPr lang="en-US" sz="1400" dirty="0"/>
              <a:t>     Smart - </a:t>
            </a:r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Include your Spitfire email pop account on your email (To or </a:t>
            </a:r>
            <a:r>
              <a:rPr lang="en-US" sz="1400" dirty="0" err="1"/>
              <a:t>CC’d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Include Project ID, Doc Type, Doc No is your email subject</a:t>
            </a:r>
          </a:p>
          <a:p>
            <a:pPr lvl="1"/>
            <a:r>
              <a:rPr lang="en-US" sz="1800" dirty="0"/>
              <a:t>Spitfire considers these email as unsolicited email – so you will need to set your “unsolicited” email setting in ICTOOL</a:t>
            </a:r>
          </a:p>
          <a:p>
            <a:pPr lvl="2"/>
            <a:r>
              <a:rPr lang="en-US" sz="1400" dirty="0"/>
              <a:t>Four settings: Accept All, Reject All, @Company Whitelist (any person from a company that is include in your Spitfire Contacts dashboard), Individual Whitelist (any person included in your Spitfire Contacts dashboard)  </a:t>
            </a:r>
          </a:p>
          <a:p>
            <a:pPr lvl="3"/>
            <a:endParaRPr lang="en-US" sz="12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E63D4-4050-40CC-B5DE-20B0E262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604" y="631802"/>
            <a:ext cx="2952902" cy="8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Next Topics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435100"/>
            <a:ext cx="7620000" cy="4990414"/>
          </a:xfrm>
        </p:spPr>
        <p:txBody>
          <a:bodyPr/>
          <a:lstStyle/>
          <a:p>
            <a:pPr algn="ctr"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3600" b="1" dirty="0"/>
              <a:t>Organize Your Data</a:t>
            </a:r>
            <a:br>
              <a:rPr lang="en-US" altLang="en-US" sz="3600" b="1" dirty="0"/>
            </a:br>
            <a:r>
              <a:rPr lang="en-US" altLang="en-US" sz="2000" dirty="0">
                <a:solidFill>
                  <a:srgbClr val="007CC3"/>
                </a:solidFill>
              </a:rPr>
              <a:t> </a:t>
            </a:r>
          </a:p>
          <a:p>
            <a:pPr algn="ctr" eaLnBrk="1" hangingPunct="1"/>
            <a:r>
              <a:rPr lang="en-US" altLang="en-US" sz="2400" dirty="0">
                <a:solidFill>
                  <a:srgbClr val="007CC3"/>
                </a:solidFill>
              </a:rPr>
              <a:t>September 14</a:t>
            </a:r>
            <a:r>
              <a:rPr lang="en-US" altLang="en-US" sz="2400" baseline="30000" dirty="0">
                <a:solidFill>
                  <a:srgbClr val="007CC3"/>
                </a:solidFill>
              </a:rPr>
              <a:t>th</a:t>
            </a:r>
            <a:r>
              <a:rPr lang="en-US" altLang="en-US" sz="2400" dirty="0">
                <a:solidFill>
                  <a:srgbClr val="007CC3"/>
                </a:solidFill>
              </a:rPr>
              <a:t> – 1:00 pm EDT</a:t>
            </a:r>
          </a:p>
          <a:p>
            <a:pPr algn="ctr" eaLnBrk="1" hangingPunct="1"/>
            <a:endParaRPr lang="en-US" altLang="en-US" sz="2400" dirty="0">
              <a:solidFill>
                <a:srgbClr val="007CC3"/>
              </a:solidFill>
            </a:endParaRPr>
          </a:p>
          <a:p>
            <a:pPr algn="ctr" eaLnBrk="1" hangingPunct="1"/>
            <a:r>
              <a:rPr lang="en-US" altLang="en-US" sz="3600" b="1" dirty="0"/>
              <a:t>Spitfire Version 2017 Preview</a:t>
            </a:r>
            <a:br>
              <a:rPr lang="en-US" altLang="en-US" sz="3600" b="1" dirty="0"/>
            </a:br>
            <a:r>
              <a:rPr lang="en-US" altLang="en-US" sz="2000" dirty="0">
                <a:solidFill>
                  <a:srgbClr val="007CC3"/>
                </a:solidFill>
              </a:rPr>
              <a:t> </a:t>
            </a:r>
          </a:p>
          <a:p>
            <a:pPr algn="ctr" eaLnBrk="1" hangingPunct="1"/>
            <a:r>
              <a:rPr lang="en-US" altLang="en-US" sz="2400" dirty="0">
                <a:solidFill>
                  <a:srgbClr val="007CC3"/>
                </a:solidFill>
              </a:rPr>
              <a:t>October 12</a:t>
            </a:r>
            <a:r>
              <a:rPr lang="en-US" altLang="en-US" sz="2400" baseline="30000" dirty="0">
                <a:solidFill>
                  <a:srgbClr val="007CC3"/>
                </a:solidFill>
              </a:rPr>
              <a:t>th</a:t>
            </a:r>
            <a:r>
              <a:rPr lang="en-US" altLang="en-US" sz="2400" dirty="0">
                <a:solidFill>
                  <a:srgbClr val="007CC3"/>
                </a:solidFill>
              </a:rPr>
              <a:t> – two sessions</a:t>
            </a:r>
          </a:p>
          <a:p>
            <a:pPr algn="ctr" eaLnBrk="1" hangingPunct="1"/>
            <a:r>
              <a:rPr lang="en-US" altLang="en-US" sz="2400" dirty="0">
                <a:solidFill>
                  <a:srgbClr val="007CC3"/>
                </a:solidFill>
              </a:rPr>
              <a:t>11:00 am EDT – 1:00 pm EDT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CC7A9D-EE1F-438C-B879-6BDB49CBAC41}"/>
              </a:ext>
            </a:extLst>
          </p:cNvPr>
          <p:cNvCxnSpPr/>
          <p:nvPr/>
        </p:nvCxnSpPr>
        <p:spPr bwMode="auto">
          <a:xfrm>
            <a:off x="1398814" y="3706586"/>
            <a:ext cx="6776357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5953125" cy="819150"/>
          </a:xfrm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060448"/>
            <a:ext cx="8121650" cy="414032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b="1" dirty="0"/>
              <a:t>Email Body Templates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/>
              <a:t>Email Text Rules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Echo Format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IER responses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Routed Subject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Routed </a:t>
            </a:r>
            <a:r>
              <a:rPr lang="en-US" altLang="en-US" dirty="0" err="1"/>
              <a:t>Msg</a:t>
            </a:r>
            <a:endParaRPr lang="en-US" altLang="en-US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dirty="0" err="1"/>
              <a:t>LinkTo</a:t>
            </a:r>
            <a:endParaRPr lang="en-US" altLang="en-US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Signature Format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/>
              <a:t>Route Via Preference vs. Predefined Route settings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/>
              <a:t>Direct Inbound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b="1" dirty="0"/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2" eaLnBrk="1" hangingPunct="1">
              <a:lnSpc>
                <a:spcPct val="80000"/>
              </a:lnSpc>
            </a:pPr>
            <a:endParaRPr lang="en-US" alt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2125" y="1479550"/>
            <a:ext cx="8340725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We’ll Go Over …</a:t>
            </a:r>
          </a:p>
        </p:txBody>
      </p:sp>
    </p:spTree>
    <p:extLst>
      <p:ext uri="{BB962C8B-B14F-4D97-AF65-F5344CB8AC3E}">
        <p14:creationId xmlns:p14="http://schemas.microsoft.com/office/powerpoint/2010/main" val="371320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Email Body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67" y="1526948"/>
            <a:ext cx="7969790" cy="3594781"/>
          </a:xfrm>
        </p:spPr>
        <p:txBody>
          <a:bodyPr/>
          <a:lstStyle/>
          <a:p>
            <a:pPr lvl="1"/>
            <a:r>
              <a:rPr lang="en-US" sz="2000" dirty="0"/>
              <a:t>Convert your Word Template into an Email Body template</a:t>
            </a:r>
          </a:p>
          <a:p>
            <a:pPr lvl="1"/>
            <a:r>
              <a:rPr lang="en-US" sz="2000" dirty="0"/>
              <a:t>Email Body template are created in Word – just like the Attachment, Attachment(auto), and Attachment(all) templates, but…</a:t>
            </a:r>
            <a:br>
              <a:rPr lang="en-US" sz="2000" dirty="0"/>
            </a:br>
            <a:r>
              <a:rPr lang="en-US" sz="2000" dirty="0"/>
              <a:t>…instead of being delivered to the recipient as a pdf file or a Word file attached to the email …</a:t>
            </a:r>
            <a:br>
              <a:rPr lang="en-US" sz="2000" dirty="0"/>
            </a:br>
            <a:r>
              <a:rPr lang="en-US" sz="2000" dirty="0"/>
              <a:t>…the Email Body template is printed as the body of the email </a:t>
            </a:r>
          </a:p>
          <a:p>
            <a:pPr lvl="1"/>
            <a:r>
              <a:rPr lang="en-US" sz="2000" dirty="0"/>
              <a:t>The recipient reads the content immediately</a:t>
            </a:r>
          </a:p>
          <a:p>
            <a:pPr lvl="1"/>
            <a:r>
              <a:rPr lang="en-US" sz="2000" dirty="0"/>
              <a:t>Don’t underestimate visual impact – your recipient will be reading your email before he or she actually opens it</a:t>
            </a:r>
          </a:p>
          <a:p>
            <a:pPr lvl="3"/>
            <a:endParaRPr lang="en-US" sz="1600" dirty="0"/>
          </a:p>
          <a:p>
            <a:pPr lvl="2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2CDD8-CB39-4520-88F0-A859F9FB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96" y="5121729"/>
            <a:ext cx="7597041" cy="12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2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F2257-B81A-4443-BC9A-95B75497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Body Template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13B3FA-25AE-4929-9CB7-4989CF79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88" y="1587067"/>
            <a:ext cx="8046893" cy="4828800"/>
          </a:xfrm>
        </p:spPr>
        <p:txBody>
          <a:bodyPr/>
          <a:lstStyle/>
          <a:p>
            <a:pPr lvl="1"/>
            <a:r>
              <a:rPr lang="en-US" sz="1800" dirty="0"/>
              <a:t>Email Body Templates do not get delivered as a</a:t>
            </a:r>
            <a:br>
              <a:rPr lang="en-US" sz="1800" dirty="0"/>
            </a:br>
            <a:r>
              <a:rPr lang="en-US" sz="1800" dirty="0"/>
              <a:t> Word document or a pdf file, but as HTML</a:t>
            </a:r>
          </a:p>
          <a:p>
            <a:pPr lvl="1"/>
            <a:r>
              <a:rPr lang="en-US" sz="1800" dirty="0"/>
              <a:t>The concept of “pages” does not exist</a:t>
            </a:r>
          </a:p>
          <a:p>
            <a:pPr lvl="2"/>
            <a:r>
              <a:rPr lang="en-US" sz="1600" dirty="0"/>
              <a:t>No “Header” or “Footer” or Page Number</a:t>
            </a:r>
          </a:p>
          <a:p>
            <a:pPr lvl="2"/>
            <a:r>
              <a:rPr lang="en-US" sz="1600" dirty="0"/>
              <a:t>No Page Breaks</a:t>
            </a:r>
          </a:p>
          <a:p>
            <a:pPr lvl="1"/>
            <a:r>
              <a:rPr lang="en-US" sz="1800" dirty="0"/>
              <a:t>Do not use an Email Body Template for formal documents like a subcontract</a:t>
            </a:r>
          </a:p>
          <a:p>
            <a:pPr lvl="1"/>
            <a:r>
              <a:rPr lang="en-US" sz="1800" dirty="0"/>
              <a:t>Use Email Body Templates for your shorter, Q&amp;A type communications or announcements and notices</a:t>
            </a:r>
          </a:p>
          <a:p>
            <a:pPr lvl="1"/>
            <a:r>
              <a:rPr lang="en-US" sz="1800" dirty="0"/>
              <a:t>Also Note:  </a:t>
            </a:r>
          </a:p>
          <a:p>
            <a:pPr lvl="2"/>
            <a:r>
              <a:rPr lang="en-US" sz="1600" dirty="0" err="1"/>
              <a:t>EmailText</a:t>
            </a:r>
            <a:r>
              <a:rPr lang="en-US" sz="1600" dirty="0"/>
              <a:t> | </a:t>
            </a:r>
            <a:r>
              <a:rPr lang="en-US" sz="1600" dirty="0" err="1"/>
              <a:t>RoutedMsg</a:t>
            </a:r>
            <a:r>
              <a:rPr lang="en-US" sz="1600" dirty="0"/>
              <a:t> do not get included</a:t>
            </a:r>
          </a:p>
          <a:p>
            <a:pPr lvl="2"/>
            <a:r>
              <a:rPr lang="en-US" sz="1600" dirty="0" err="1"/>
              <a:t>Routee</a:t>
            </a:r>
            <a:r>
              <a:rPr lang="en-US" sz="1600" dirty="0"/>
              <a:t> Instructions from the Route Grid do not get included</a:t>
            </a:r>
          </a:p>
          <a:p>
            <a:pPr lvl="2"/>
            <a:r>
              <a:rPr lang="en-US" sz="1600" dirty="0"/>
              <a:t>Link to download additional content can be included</a:t>
            </a:r>
          </a:p>
          <a:p>
            <a:pPr lvl="2"/>
            <a:r>
              <a:rPr lang="en-US" sz="1600" dirty="0"/>
              <a:t>Link to Response Wizard can be included</a:t>
            </a:r>
          </a:p>
          <a:p>
            <a:pPr lvl="2"/>
            <a:r>
              <a:rPr lang="en-US" sz="1600" dirty="0" err="1"/>
              <a:t>EmailText</a:t>
            </a:r>
            <a:r>
              <a:rPr lang="en-US" sz="1600" dirty="0"/>
              <a:t> | </a:t>
            </a:r>
            <a:r>
              <a:rPr lang="en-US" sz="1600" dirty="0" err="1"/>
              <a:t>SignatureFormat</a:t>
            </a:r>
            <a:r>
              <a:rPr lang="en-US" sz="1600" dirty="0"/>
              <a:t> does apply unless you disable the rule </a:t>
            </a:r>
          </a:p>
        </p:txBody>
      </p:sp>
      <p:pic>
        <p:nvPicPr>
          <p:cNvPr id="7170" name="Picture 2" descr="C:\Users\dorothym\AppData\Local\Temp\SNAGHTML335c4fc.PNG">
            <a:extLst>
              <a:ext uri="{FF2B5EF4-FFF2-40B4-BE49-F238E27FC236}">
                <a16:creationId xmlns:a16="http://schemas.microsoft.com/office/drawing/2014/main" id="{78C44E38-99F6-41D7-BCEB-A33BEC16B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21" y="1649412"/>
            <a:ext cx="2778341" cy="11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0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8FA1-3328-468A-A189-CDE19640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Body Template Edit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23DC-C653-4CCD-AC1F-D4B9A712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725613"/>
            <a:ext cx="5023757" cy="4647973"/>
          </a:xfrm>
        </p:spPr>
        <p:txBody>
          <a:bodyPr/>
          <a:lstStyle/>
          <a:p>
            <a:pPr lvl="1"/>
            <a:r>
              <a:rPr lang="en-US" sz="1800" dirty="0"/>
              <a:t>What happened to my Logo</a:t>
            </a:r>
          </a:p>
          <a:p>
            <a:pPr lvl="2"/>
            <a:r>
              <a:rPr lang="en-US" sz="1600" dirty="0"/>
              <a:t>If you used the </a:t>
            </a:r>
            <a:r>
              <a:rPr lang="en-US" sz="1600" dirty="0" err="1"/>
              <a:t>qImg_Logo</a:t>
            </a:r>
            <a:r>
              <a:rPr lang="en-US" sz="1600" dirty="0"/>
              <a:t> bookmark to pull the logo, the link back to the logo is broken. In the email body template just include your logo in the template</a:t>
            </a:r>
          </a:p>
          <a:p>
            <a:pPr lvl="1"/>
            <a:r>
              <a:rPr lang="en-US" sz="1800" dirty="0"/>
              <a:t>What are all those ???? </a:t>
            </a:r>
          </a:p>
          <a:p>
            <a:pPr lvl="2"/>
            <a:r>
              <a:rPr lang="en-US" sz="1600" dirty="0"/>
              <a:t>Extra spaces – HTML only recognizes 1 space</a:t>
            </a:r>
          </a:p>
          <a:p>
            <a:pPr lvl="2"/>
            <a:r>
              <a:rPr lang="en-US" sz="1600" dirty="0"/>
              <a:t>If you type 4 spaces, you’ll see  ??? (a space with 3 question marks)</a:t>
            </a:r>
          </a:p>
          <a:p>
            <a:pPr lvl="1"/>
            <a:r>
              <a:rPr lang="en-US" sz="1800" dirty="0"/>
              <a:t> Where did the red lines with the url come from?</a:t>
            </a:r>
          </a:p>
          <a:p>
            <a:pPr lvl="2"/>
            <a:r>
              <a:rPr lang="en-US" sz="1400" dirty="0"/>
              <a:t>If you original Word template had a footer, HTML will try to use it at any break (page break, section break) </a:t>
            </a:r>
          </a:p>
          <a:p>
            <a:pPr lvl="2"/>
            <a:r>
              <a:rPr lang="en-US" sz="1400" dirty="0"/>
              <a:t>Use the Word Inspector to find and delete hidden bookmarks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379F6C-96F5-45F7-A9DC-80B0434B8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61" y="1488394"/>
            <a:ext cx="3423262" cy="4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DCD1-178B-4D13-9F1E-5CABDB53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EmailText</a:t>
            </a:r>
            <a:r>
              <a:rPr lang="en-US" dirty="0"/>
              <a:t>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45832-1C04-448B-B0BD-67872877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725614"/>
            <a:ext cx="8062686" cy="658357"/>
          </a:xfrm>
        </p:spPr>
        <p:txBody>
          <a:bodyPr/>
          <a:lstStyle/>
          <a:p>
            <a:r>
              <a:rPr lang="en-US" dirty="0"/>
              <a:t> System Admin | Rules Maintenance | </a:t>
            </a:r>
            <a:r>
              <a:rPr lang="en-US" dirty="0" err="1"/>
              <a:t>EmailText</a:t>
            </a:r>
            <a:endParaRPr lang="en-US" dirty="0"/>
          </a:p>
        </p:txBody>
      </p:sp>
      <p:pic>
        <p:nvPicPr>
          <p:cNvPr id="3076" name="Picture 4" descr="C:\Users\dorothym\AppData\Local\Temp\SNAGHTML2efc09b.PNG">
            <a:extLst>
              <a:ext uri="{FF2B5EF4-FFF2-40B4-BE49-F238E27FC236}">
                <a16:creationId xmlns:a16="http://schemas.microsoft.com/office/drawing/2014/main" id="{6C534057-573F-402B-BB0A-F1928C23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01" y="2333868"/>
            <a:ext cx="7133019" cy="41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9FCC-4208-4FC8-925D-866A9CC6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Email Response: </a:t>
            </a:r>
            <a:r>
              <a:rPr lang="en-US" dirty="0" err="1"/>
              <a:t>IERxxxx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0806-9256-4C0C-AC33-BC73CC96D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When you order from Amazon, or Pottery Barn, or Wayfair, etc., you expect a confirmation to be sent to your email.  It’s become “expected” for online communications.</a:t>
            </a:r>
          </a:p>
          <a:p>
            <a:pPr lvl="1"/>
            <a:r>
              <a:rPr lang="en-US" dirty="0"/>
              <a:t>Spitfire includes several automated responses that let the email sender know that he or her response has been received. </a:t>
            </a:r>
          </a:p>
          <a:p>
            <a:pPr lvl="1"/>
            <a:r>
              <a:rPr lang="en-US" dirty="0"/>
              <a:t>Check out the </a:t>
            </a:r>
            <a:r>
              <a:rPr lang="en-US" dirty="0" err="1"/>
              <a:t>IERxxx</a:t>
            </a:r>
            <a:r>
              <a:rPr lang="en-US" dirty="0"/>
              <a:t> message and tailor it to your requirements. </a:t>
            </a:r>
          </a:p>
          <a:p>
            <a:pPr lvl="1"/>
            <a:r>
              <a:rPr lang="en-US" dirty="0"/>
              <a:t>For example, change the text to a simple “Thank you for your response.”</a:t>
            </a:r>
          </a:p>
        </p:txBody>
      </p:sp>
    </p:spTree>
    <p:extLst>
      <p:ext uri="{BB962C8B-B14F-4D97-AF65-F5344CB8AC3E}">
        <p14:creationId xmlns:p14="http://schemas.microsoft.com/office/powerpoint/2010/main" val="63320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6B24-D660-4274-BB41-F6581664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EchoFormat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AFD9-2244-4089-8AD2-83A91168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800" dirty="0"/>
              <a:t>When an inbound email response is received, the sender’s response is added to the Route’s Response field – but you can configure the </a:t>
            </a:r>
            <a:r>
              <a:rPr lang="en-US" sz="1800" dirty="0" err="1"/>
              <a:t>EmailText</a:t>
            </a:r>
            <a:r>
              <a:rPr lang="en-US" sz="1800" dirty="0"/>
              <a:t> | </a:t>
            </a:r>
            <a:r>
              <a:rPr lang="en-US" sz="1800" dirty="0" err="1"/>
              <a:t>ResponseEchoTo</a:t>
            </a:r>
            <a:r>
              <a:rPr lang="en-US" sz="1800" dirty="0"/>
              <a:t> rule to also add the text to one of these locations: </a:t>
            </a:r>
          </a:p>
          <a:p>
            <a:pPr lvl="2"/>
            <a:r>
              <a:rPr lang="en-US" sz="1600" b="1" dirty="0"/>
              <a:t>Note</a:t>
            </a:r>
            <a:r>
              <a:rPr lang="en-US" sz="1600" dirty="0"/>
              <a:t> = copy the </a:t>
            </a:r>
            <a:r>
              <a:rPr lang="en-US" sz="1600" dirty="0" err="1"/>
              <a:t>Rsp</a:t>
            </a:r>
            <a:r>
              <a:rPr lang="en-US" sz="1600" dirty="0"/>
              <a:t> field to the top note field.</a:t>
            </a:r>
          </a:p>
          <a:p>
            <a:pPr lvl="2"/>
            <a:r>
              <a:rPr lang="en-US" sz="1600" b="1" dirty="0" err="1"/>
              <a:t>NoteA</a:t>
            </a:r>
            <a:r>
              <a:rPr lang="en-US" sz="1600" dirty="0"/>
              <a:t> = copy the </a:t>
            </a:r>
            <a:r>
              <a:rPr lang="en-US" sz="1600" dirty="0" err="1"/>
              <a:t>Rsp</a:t>
            </a:r>
            <a:r>
              <a:rPr lang="en-US" sz="1600" dirty="0"/>
              <a:t> field to the middle note field.</a:t>
            </a:r>
          </a:p>
          <a:p>
            <a:pPr lvl="2"/>
            <a:r>
              <a:rPr lang="en-US" sz="1600" b="1" dirty="0" err="1"/>
              <a:t>NoteB</a:t>
            </a:r>
            <a:r>
              <a:rPr lang="en-US" sz="1600" dirty="0"/>
              <a:t> = copy the </a:t>
            </a:r>
            <a:r>
              <a:rPr lang="en-US" sz="1600" dirty="0" err="1"/>
              <a:t>Rsp</a:t>
            </a:r>
            <a:r>
              <a:rPr lang="en-US" sz="1600" dirty="0"/>
              <a:t> field to the bottom note field.</a:t>
            </a:r>
          </a:p>
          <a:p>
            <a:pPr lvl="2"/>
            <a:r>
              <a:rPr lang="en-US" sz="1600" b="1" dirty="0" err="1"/>
              <a:t>NoteEML</a:t>
            </a:r>
            <a:r>
              <a:rPr lang="en-US" sz="1600" dirty="0"/>
              <a:t> = copy the </a:t>
            </a:r>
            <a:r>
              <a:rPr lang="en-US" sz="1600" dirty="0" err="1"/>
              <a:t>Rsp</a:t>
            </a:r>
            <a:r>
              <a:rPr lang="en-US" sz="1600" dirty="0"/>
              <a:t> field to the message note field on the Message (Email) tab</a:t>
            </a:r>
          </a:p>
          <a:p>
            <a:pPr lvl="2"/>
            <a:r>
              <a:rPr lang="en-US" sz="1600" dirty="0"/>
              <a:t>0 = do not copy is the default</a:t>
            </a:r>
            <a:br>
              <a:rPr lang="en-US" sz="1600" dirty="0"/>
            </a:br>
            <a:r>
              <a:rPr lang="en-US" sz="1600" dirty="0"/>
              <a:t>-or try </a:t>
            </a:r>
            <a:r>
              <a:rPr lang="en-US" sz="1600" b="1" dirty="0" err="1"/>
              <a:t>RouteConfig</a:t>
            </a:r>
            <a:r>
              <a:rPr lang="en-US" sz="1600" dirty="0"/>
              <a:t> | </a:t>
            </a:r>
            <a:r>
              <a:rPr lang="en-US" sz="1600" b="1" dirty="0" err="1"/>
              <a:t>ManualEcho</a:t>
            </a:r>
            <a:endParaRPr lang="en-US" sz="1600" b="1" dirty="0"/>
          </a:p>
          <a:p>
            <a:pPr lvl="3"/>
            <a:r>
              <a:rPr lang="en-US" sz="1400" dirty="0"/>
              <a:t>Specifies (in the result value checkbox) whether the system provides a button to copy the route response to the field identified in </a:t>
            </a:r>
            <a:r>
              <a:rPr lang="en-US" sz="1400" dirty="0" err="1">
                <a:hlinkClick r:id="rId2"/>
              </a:rPr>
              <a:t>EmailText</a:t>
            </a:r>
            <a:r>
              <a:rPr lang="en-US" sz="1400" dirty="0">
                <a:hlinkClick r:id="rId2"/>
              </a:rPr>
              <a:t> | </a:t>
            </a:r>
            <a:r>
              <a:rPr lang="en-US" sz="1400" dirty="0" err="1">
                <a:hlinkClick r:id="rId2"/>
              </a:rPr>
              <a:t>ResponseEchoTo</a:t>
            </a:r>
            <a:r>
              <a:rPr lang="en-US" sz="1400" dirty="0"/>
              <a:t>. After it has been copied, the note can be edited.</a:t>
            </a:r>
          </a:p>
          <a:p>
            <a:pPr lvl="3"/>
            <a:r>
              <a:rPr lang="en-US" sz="1400" i="1" dirty="0"/>
              <a:t>unchecked</a:t>
            </a:r>
            <a:r>
              <a:rPr lang="en-US" sz="1400" dirty="0"/>
              <a:t> = No (default).</a:t>
            </a:r>
          </a:p>
          <a:p>
            <a:pPr lvl="3"/>
            <a:r>
              <a:rPr lang="en-US" sz="1400" i="1" dirty="0"/>
              <a:t>checked</a:t>
            </a:r>
            <a:r>
              <a:rPr lang="en-US" sz="1400" dirty="0"/>
              <a:t> = Yes</a:t>
            </a:r>
            <a:r>
              <a:rPr lang="en-US" sz="1200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7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0056-D585-4B95-B9C8-985088A1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RoutedSubject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2026-0992-4F7C-BDFA-56A152F6A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3816557"/>
          </a:xfrm>
        </p:spPr>
        <p:txBody>
          <a:bodyPr/>
          <a:lstStyle/>
          <a:p>
            <a:pPr lvl="1"/>
            <a:r>
              <a:rPr lang="en-US" sz="2000" dirty="0"/>
              <a:t>Information in the Email Subject Line</a:t>
            </a:r>
          </a:p>
          <a:p>
            <a:pPr lvl="1"/>
            <a:r>
              <a:rPr lang="en-US" sz="2000" dirty="0"/>
              <a:t>Recommended: </a:t>
            </a:r>
          </a:p>
          <a:p>
            <a:pPr lvl="2"/>
            <a:r>
              <a:rPr lang="en-US" sz="1800" dirty="0"/>
              <a:t>Project, </a:t>
            </a:r>
            <a:r>
              <a:rPr lang="en-US" sz="1800" dirty="0" err="1"/>
              <a:t>DocType</a:t>
            </a:r>
            <a:r>
              <a:rPr lang="en-US" sz="1800" dirty="0"/>
              <a:t>, </a:t>
            </a:r>
            <a:r>
              <a:rPr lang="en-US" sz="1800" dirty="0" err="1"/>
              <a:t>DocNo</a:t>
            </a:r>
            <a:r>
              <a:rPr lang="en-US" sz="1800" dirty="0"/>
              <a:t>, …..</a:t>
            </a:r>
          </a:p>
          <a:p>
            <a:pPr lvl="2"/>
            <a:r>
              <a:rPr lang="en-US" sz="1800" dirty="0"/>
              <a:t>Why?</a:t>
            </a:r>
          </a:p>
          <a:p>
            <a:pPr lvl="3"/>
            <a:r>
              <a:rPr lang="en-US" sz="1600" dirty="0"/>
              <a:t>Spitfire embeds data in the email header or body so that the email reply can be directed back to the document from which it was sent …</a:t>
            </a:r>
            <a:br>
              <a:rPr lang="en-US" sz="1600" dirty="0"/>
            </a:br>
            <a:r>
              <a:rPr lang="en-US" sz="1600" dirty="0"/>
              <a:t>…BUT some email engines will strip that data out of the email</a:t>
            </a:r>
          </a:p>
          <a:p>
            <a:pPr lvl="3"/>
            <a:r>
              <a:rPr lang="en-US" sz="1600" dirty="0"/>
              <a:t>Project, </a:t>
            </a:r>
            <a:r>
              <a:rPr lang="en-US" sz="1600" dirty="0" err="1"/>
              <a:t>DocType</a:t>
            </a:r>
            <a:r>
              <a:rPr lang="en-US" sz="1600" dirty="0"/>
              <a:t>, </a:t>
            </a:r>
            <a:r>
              <a:rPr lang="en-US" sz="1600" dirty="0" err="1"/>
              <a:t>DocNo</a:t>
            </a:r>
            <a:r>
              <a:rPr lang="en-US" sz="1600" dirty="0"/>
              <a:t> can be used to find the Spitfire document</a:t>
            </a:r>
          </a:p>
          <a:p>
            <a:pPr lvl="1"/>
            <a:r>
              <a:rPr lang="en-US" sz="2200" dirty="0"/>
              <a:t>Default includes: </a:t>
            </a:r>
            <a:br>
              <a:rPr lang="en-US" sz="2200" dirty="0"/>
            </a:br>
            <a:r>
              <a:rPr lang="en-US" sz="1400" dirty="0"/>
              <a:t>“Project”, Project ID, Project Name, Doc Type, “#”, Doc Number,”:” Document Title </a:t>
            </a:r>
            <a:br>
              <a:rPr lang="en-US" sz="1400" dirty="0"/>
            </a:br>
            <a:r>
              <a:rPr lang="en-US" sz="1400" dirty="0"/>
              <a:t>(the text in black without a highlight is a literal)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FC550-1A37-49FE-9948-EC6016FDF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22" y="5455085"/>
            <a:ext cx="6607305" cy="9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95355"/>
      </p:ext>
    </p:extLst>
  </p:cSld>
  <p:clrMapOvr>
    <a:masterClrMapping/>
  </p:clrMapOvr>
</p:sld>
</file>

<file path=ppt/theme/theme1.xml><?xml version="1.0" encoding="utf-8"?>
<a:theme xmlns:a="http://schemas.openxmlformats.org/drawingml/2006/main" name="Spitfir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Spitfire_Rev</Template>
  <TotalTime>27998</TotalTime>
  <Words>827</Words>
  <Application>Microsoft Office PowerPoint</Application>
  <PresentationFormat>On-screen Show (4:3)</PresentationFormat>
  <Paragraphs>140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Bookman Old Style</vt:lpstr>
      <vt:lpstr>Clarendon Condensed</vt:lpstr>
      <vt:lpstr>Times New Roman</vt:lpstr>
      <vt:lpstr>Wingdings</vt:lpstr>
      <vt:lpstr>Spitfire</vt:lpstr>
      <vt:lpstr>Branding Your  Outbound Email  </vt:lpstr>
      <vt:lpstr>Agenda</vt:lpstr>
      <vt:lpstr>Email Body Templates</vt:lpstr>
      <vt:lpstr>Email Body Template Tips</vt:lpstr>
      <vt:lpstr>Email Body Template Edit Tips</vt:lpstr>
      <vt:lpstr>EmailText rules</vt:lpstr>
      <vt:lpstr>Inbound Email Response: IERxxxx</vt:lpstr>
      <vt:lpstr>EchoFormat</vt:lpstr>
      <vt:lpstr>RoutedSubject</vt:lpstr>
      <vt:lpstr>RoutedSubject </vt:lpstr>
      <vt:lpstr>RoutedMsg / RoutedMsgCC</vt:lpstr>
      <vt:lpstr>LinkTo…</vt:lpstr>
      <vt:lpstr>Signature Format</vt:lpstr>
      <vt:lpstr>Preferred Route Via </vt:lpstr>
      <vt:lpstr>Direct Inbound</vt:lpstr>
      <vt:lpstr>Next Topics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 Training</dc:title>
  <dc:creator>D McGovern</dc:creator>
  <cp:lastModifiedBy>Dorothy McGovern</cp:lastModifiedBy>
  <cp:revision>328</cp:revision>
  <dcterms:created xsi:type="dcterms:W3CDTF">2005-10-02T16:29:09Z</dcterms:created>
  <dcterms:modified xsi:type="dcterms:W3CDTF">2017-08-10T18:16:53Z</dcterms:modified>
</cp:coreProperties>
</file>