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74" r:id="rId6"/>
    <p:sldId id="275" r:id="rId7"/>
    <p:sldId id="268" r:id="rId8"/>
    <p:sldId id="269" r:id="rId9"/>
    <p:sldId id="270" r:id="rId10"/>
    <p:sldId id="271" r:id="rId11"/>
    <p:sldId id="272" r:id="rId12"/>
    <p:sldId id="276" r:id="rId13"/>
    <p:sldId id="273" r:id="rId14"/>
    <p:sldId id="264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2175D9"/>
    <a:srgbClr val="007CC3"/>
    <a:srgbClr val="33CC33"/>
    <a:srgbClr val="E5E5FF"/>
    <a:srgbClr val="FFE0C1"/>
    <a:srgbClr val="E5FFE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7" autoAdjust="0"/>
    <p:restoredTop sz="96124" autoAdjust="0"/>
  </p:normalViewPr>
  <p:slideViewPr>
    <p:cSldViewPr snapToGrid="0">
      <p:cViewPr varScale="1">
        <p:scale>
          <a:sx n="90" d="100"/>
          <a:sy n="90" d="100"/>
        </p:scale>
        <p:origin x="1324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9D12B2A-743B-45F4-A662-F4D81DD8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F756-0540-4008-988D-46CAC1E2362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51CB8-B893-4DA7-AA98-898859C87B9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64FC3E-8F95-4618-84C3-D8173D34314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742" y="2663687"/>
            <a:ext cx="6019800" cy="2185039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Organizing Your Data</a:t>
            </a: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sz="1800" i="1" dirty="0">
                <a:solidFill>
                  <a:schemeClr val="tx1"/>
                </a:solidFill>
              </a:rPr>
            </a:br>
            <a:endParaRPr lang="en-US" altLang="en-US" sz="2000" i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331" y="4626364"/>
            <a:ext cx="5867400" cy="89816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September 14, 2017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09" b="-18709"/>
          <a:stretch/>
        </p:blipFill>
        <p:spPr bwMode="auto">
          <a:xfrm>
            <a:off x="0" y="-461177"/>
            <a:ext cx="9144000" cy="33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3384" y="850559"/>
            <a:ext cx="4921858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 Webinar Series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2"/>
            <a:ext cx="2314575" cy="590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3207" y="1720454"/>
            <a:ext cx="387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Time to Reach New Heights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17920" y="2433099"/>
            <a:ext cx="2798859" cy="230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049A-ADC8-44CD-8D38-DA554779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719138"/>
            <a:ext cx="8545657" cy="701675"/>
          </a:xfrm>
        </p:spPr>
        <p:txBody>
          <a:bodyPr/>
          <a:lstStyle/>
          <a:p>
            <a:r>
              <a:rPr lang="en-US" dirty="0"/>
              <a:t>Catalog Folders – Organize your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37F7-AA3F-488F-B040-C9CA22FE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Catalog folders are User Defined and Access is based on Roles</a:t>
            </a:r>
          </a:p>
          <a:p>
            <a:pPr lvl="1"/>
            <a:r>
              <a:rPr lang="en-US" sz="2000" dirty="0"/>
              <a:t>Create your Catalog Folders</a:t>
            </a:r>
          </a:p>
          <a:p>
            <a:pPr lvl="1"/>
            <a:r>
              <a:rPr lang="en-US" sz="2000" dirty="0"/>
              <a:t>Catalog Folders can be nested 8 levels deep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FileCatalogConfig</a:t>
            </a:r>
            <a:r>
              <a:rPr lang="en-US" sz="2000" dirty="0"/>
              <a:t> rule group to select a default folder for each </a:t>
            </a:r>
            <a:r>
              <a:rPr lang="en-US" sz="2000" dirty="0" err="1"/>
              <a:t>DocType</a:t>
            </a:r>
            <a:r>
              <a:rPr lang="en-US" sz="2000" dirty="0"/>
              <a:t> or </a:t>
            </a:r>
            <a:r>
              <a:rPr lang="en-US" sz="2000" dirty="0" err="1"/>
              <a:t>DocType</a:t>
            </a:r>
            <a:r>
              <a:rPr lang="en-US" sz="2000" dirty="0"/>
              <a:t>/</a:t>
            </a:r>
            <a:r>
              <a:rPr lang="en-US" sz="2000" dirty="0" err="1"/>
              <a:t>SubType</a:t>
            </a:r>
            <a:r>
              <a:rPr lang="en-US" sz="2000" dirty="0"/>
              <a:t> combination</a:t>
            </a:r>
          </a:p>
          <a:p>
            <a:pPr lvl="1"/>
            <a:endParaRPr lang="en-US" sz="2000" dirty="0"/>
          </a:p>
          <a:p>
            <a:pPr marL="0" indent="0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4ADA7-5554-4466-866F-1F60020C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37" y="3918098"/>
            <a:ext cx="6897025" cy="24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9CD7-726D-48A3-8312-E6FD3F7B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78DC-B2F1-461C-9E97-1219AF91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420813"/>
            <a:ext cx="7886700" cy="4370387"/>
          </a:xfrm>
        </p:spPr>
        <p:txBody>
          <a:bodyPr/>
          <a:lstStyle/>
          <a:p>
            <a:r>
              <a:rPr lang="en-US" dirty="0"/>
              <a:t>Group reports by Roles</a:t>
            </a:r>
          </a:p>
          <a:p>
            <a:pPr lvl="1"/>
            <a:r>
              <a:rPr lang="en-US" sz="1800" dirty="0"/>
              <a:t>Spitfire ships our reports in 4 folders</a:t>
            </a:r>
          </a:p>
          <a:p>
            <a:pPr lvl="2"/>
            <a:r>
              <a:rPr lang="en-US" sz="1600" dirty="0"/>
              <a:t>_Library: all the reports and </a:t>
            </a:r>
            <a:r>
              <a:rPr lang="en-US" sz="1600" dirty="0" err="1"/>
              <a:t>subreports</a:t>
            </a:r>
            <a:br>
              <a:rPr lang="en-US" sz="1600" dirty="0"/>
            </a:br>
            <a:r>
              <a:rPr lang="en-US" sz="1200" dirty="0"/>
              <a:t>(not displayed in the Report Browsers - only visible in SSRS)</a:t>
            </a:r>
          </a:p>
          <a:p>
            <a:pPr lvl="2"/>
            <a:r>
              <a:rPr lang="en-US" sz="1600" dirty="0"/>
              <a:t>Admin: linked reports for Admins</a:t>
            </a:r>
          </a:p>
          <a:p>
            <a:pPr lvl="2"/>
            <a:r>
              <a:rPr lang="en-US" sz="1600" dirty="0"/>
              <a:t>Executive: linked reports for Executive – mainly cross-project reports</a:t>
            </a:r>
          </a:p>
          <a:p>
            <a:pPr lvl="2"/>
            <a:r>
              <a:rPr lang="en-US" sz="1600" dirty="0"/>
              <a:t>General: linked reports for all users – mainly project reports</a:t>
            </a:r>
          </a:p>
          <a:p>
            <a:pPr lvl="1"/>
            <a:r>
              <a:rPr lang="en-US" sz="1800" dirty="0"/>
              <a:t>Consider packaging the reports by Function or Responsibility</a:t>
            </a:r>
          </a:p>
          <a:p>
            <a:pPr lvl="2"/>
            <a:r>
              <a:rPr lang="en-US" sz="1400" dirty="0"/>
              <a:t>Projects</a:t>
            </a:r>
          </a:p>
          <a:p>
            <a:pPr lvl="2"/>
            <a:r>
              <a:rPr lang="en-US" sz="1400" dirty="0"/>
              <a:t>Accounting</a:t>
            </a:r>
          </a:p>
          <a:p>
            <a:pPr lvl="2"/>
            <a:r>
              <a:rPr lang="en-US" sz="1400" dirty="0"/>
              <a:t>Estimating/Bids</a:t>
            </a:r>
          </a:p>
          <a:p>
            <a:pPr lvl="2"/>
            <a:endParaRPr lang="en-US" sz="1800" dirty="0"/>
          </a:p>
        </p:txBody>
      </p:sp>
      <p:pic>
        <p:nvPicPr>
          <p:cNvPr id="3074" name="Picture 2" descr="C:\Users\dorothym\AppData\Local\Temp\SNAGHTML1709b48.PNG">
            <a:extLst>
              <a:ext uri="{FF2B5EF4-FFF2-40B4-BE49-F238E27FC236}">
                <a16:creationId xmlns:a16="http://schemas.microsoft.com/office/drawing/2014/main" id="{7BE81005-61B4-428C-986B-434771AF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6" y="4759493"/>
            <a:ext cx="3460886" cy="15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907B36-C0FE-40C5-9A26-98801CD3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47" y="4759493"/>
            <a:ext cx="3321221" cy="16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9CD7-726D-48A3-8312-E6FD3F7B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78DC-B2F1-461C-9E97-1219AF91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4" y="1338826"/>
            <a:ext cx="3301705" cy="3941135"/>
          </a:xfrm>
        </p:spPr>
        <p:txBody>
          <a:bodyPr/>
          <a:lstStyle/>
          <a:p>
            <a:pPr lvl="1"/>
            <a:r>
              <a:rPr lang="en-US" sz="1400" dirty="0"/>
              <a:t>Open the IE Brower using “Run as Administrator</a:t>
            </a:r>
          </a:p>
          <a:p>
            <a:pPr lvl="1"/>
            <a:r>
              <a:rPr lang="en-US" sz="1400" dirty="0"/>
              <a:t>Create your Folder</a:t>
            </a:r>
          </a:p>
          <a:p>
            <a:pPr lvl="1"/>
            <a:r>
              <a:rPr lang="en-US" sz="1400" dirty="0"/>
              <a:t>In _Library folder, click on the report you’d like in your new Folder and choose Create Linked Report</a:t>
            </a:r>
          </a:p>
          <a:p>
            <a:pPr lvl="1"/>
            <a:r>
              <a:rPr lang="en-US" sz="1400" dirty="0"/>
              <a:t>Enter the Report Name </a:t>
            </a:r>
          </a:p>
          <a:p>
            <a:pPr lvl="1"/>
            <a:r>
              <a:rPr lang="en-US" sz="1400" dirty="0"/>
              <a:t>Change Location</a:t>
            </a:r>
          </a:p>
          <a:p>
            <a:pPr lvl="1"/>
            <a:r>
              <a:rPr lang="en-US" sz="1400" dirty="0"/>
              <a:t>Select your folder</a:t>
            </a:r>
          </a:p>
          <a:p>
            <a:pPr lvl="1"/>
            <a:r>
              <a:rPr lang="en-US" sz="1400" dirty="0"/>
              <a:t>Click OK</a:t>
            </a:r>
          </a:p>
          <a:p>
            <a:pPr lvl="2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727AD-E6E3-4BEF-A223-F7036221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926" y="489096"/>
            <a:ext cx="3979239" cy="2125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8ADFD-4BDE-4FD0-AFC9-D70CBD66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53" y="2599271"/>
            <a:ext cx="5016685" cy="2360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81930-3F25-4F31-9505-AF732AF0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7" y="4226146"/>
            <a:ext cx="3691032" cy="2226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0318C-71D3-4DE5-A0B7-51A67051F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981" y="4513393"/>
            <a:ext cx="3223257" cy="19518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748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FCAC-0853-40BF-BB9F-3C4B7BDE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</a:t>
            </a:r>
            <a:r>
              <a:rPr lang="en-US" dirty="0" err="1"/>
              <a:t>SubRoles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631C-41A0-435C-92FA-75D7051C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Subroles</a:t>
            </a:r>
            <a:r>
              <a:rPr lang="en-US" dirty="0"/>
              <a:t> can be used to create a base for multiple roles</a:t>
            </a:r>
          </a:p>
          <a:p>
            <a:pPr lvl="1"/>
            <a:r>
              <a:rPr lang="en-US" dirty="0"/>
              <a:t>For example:  </a:t>
            </a:r>
          </a:p>
          <a:p>
            <a:pPr lvl="2"/>
            <a:r>
              <a:rPr lang="en-US" dirty="0"/>
              <a:t>Subcontractor base can be the </a:t>
            </a:r>
            <a:r>
              <a:rPr lang="en-US" dirty="0" err="1"/>
              <a:t>Subrole</a:t>
            </a:r>
            <a:r>
              <a:rPr lang="en-US" dirty="0"/>
              <a:t> in the almost any “external” user Primary Role</a:t>
            </a:r>
          </a:p>
          <a:p>
            <a:pPr lvl="2"/>
            <a:r>
              <a:rPr lang="en-US" dirty="0"/>
              <a:t>Create an Architect/Design Professional </a:t>
            </a:r>
            <a:r>
              <a:rPr lang="en-US" dirty="0" err="1"/>
              <a:t>subrole</a:t>
            </a:r>
            <a:r>
              <a:rPr lang="en-US" dirty="0"/>
              <a:t> and then assign to Architect role, Design Professional role, </a:t>
            </a:r>
          </a:p>
          <a:p>
            <a:pPr lvl="2"/>
            <a:r>
              <a:rPr lang="en-US" dirty="0"/>
              <a:t>Maybe an </a:t>
            </a:r>
            <a:r>
              <a:rPr lang="en-US" dirty="0" err="1"/>
              <a:t>ArchitectNR</a:t>
            </a:r>
            <a:r>
              <a:rPr lang="en-US" dirty="0"/>
              <a:t> role (NR for No Routing) for the Architect Principal who will log in as a web user to review the project but doesn’t want to be included on all the day-to-day emails.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Next Topics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435100"/>
            <a:ext cx="7620000" cy="4990414"/>
          </a:xfrm>
        </p:spPr>
        <p:txBody>
          <a:bodyPr/>
          <a:lstStyle/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3600" b="1" dirty="0"/>
              <a:t>Spitfire Version 2017 Preview</a:t>
            </a:r>
            <a:br>
              <a:rPr lang="en-US" altLang="en-US" sz="3600" b="1" dirty="0"/>
            </a:br>
            <a:r>
              <a:rPr lang="en-US" altLang="en-US" sz="20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October 12</a:t>
            </a:r>
            <a:r>
              <a:rPr lang="en-US" altLang="en-US" sz="2400" baseline="30000" dirty="0">
                <a:solidFill>
                  <a:srgbClr val="007CC3"/>
                </a:solidFill>
              </a:rPr>
              <a:t>th</a:t>
            </a:r>
            <a:r>
              <a:rPr lang="en-US" altLang="en-US" sz="2400" dirty="0">
                <a:solidFill>
                  <a:srgbClr val="007CC3"/>
                </a:solidFill>
              </a:rPr>
              <a:t> – two sessions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11:00 am EDT – 1:00 pm EDT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5953125" cy="81915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2060448"/>
            <a:ext cx="8121650" cy="4140327"/>
          </a:xfrm>
        </p:spPr>
        <p:txBody>
          <a:bodyPr/>
          <a:lstStyle/>
          <a:p>
            <a:pPr lvl="1"/>
            <a:r>
              <a:rPr lang="en-US" dirty="0"/>
              <a:t>Programs</a:t>
            </a:r>
            <a:endParaRPr lang="en-US" sz="3200" dirty="0"/>
          </a:p>
          <a:p>
            <a:pPr lvl="1"/>
            <a:r>
              <a:rPr lang="en-US" dirty="0"/>
              <a:t>Subtypes/Project Types</a:t>
            </a:r>
            <a:endParaRPr lang="en-US" sz="3200" dirty="0"/>
          </a:p>
          <a:p>
            <a:pPr lvl="1"/>
            <a:r>
              <a:rPr lang="en-US" dirty="0"/>
              <a:t>Doc Reference/Global Reference</a:t>
            </a:r>
            <a:endParaRPr lang="en-US" sz="3200" dirty="0"/>
          </a:p>
          <a:p>
            <a:pPr lvl="1"/>
            <a:r>
              <a:rPr lang="en-US" dirty="0"/>
              <a:t>CSI Code for Vendors </a:t>
            </a:r>
            <a:endParaRPr lang="en-US" sz="3200" dirty="0"/>
          </a:p>
          <a:p>
            <a:pPr lvl="1"/>
            <a:r>
              <a:rPr lang="en-US" dirty="0"/>
              <a:t>Item Types</a:t>
            </a:r>
            <a:endParaRPr lang="en-US" sz="3200" dirty="0"/>
          </a:p>
          <a:p>
            <a:pPr lvl="1"/>
            <a:r>
              <a:rPr lang="en-US" dirty="0"/>
              <a:t>Catalog Folders</a:t>
            </a:r>
            <a:endParaRPr lang="en-US" sz="3200" dirty="0"/>
          </a:p>
          <a:p>
            <a:pPr lvl="1"/>
            <a:r>
              <a:rPr lang="en-US" dirty="0"/>
              <a:t>Report Folders</a:t>
            </a:r>
            <a:endParaRPr lang="en-US" sz="3200" dirty="0"/>
          </a:p>
          <a:p>
            <a:pPr lvl="1"/>
            <a:r>
              <a:rPr lang="en-US" dirty="0"/>
              <a:t>Roles &amp; </a:t>
            </a:r>
            <a:r>
              <a:rPr lang="en-US" dirty="0" err="1"/>
              <a:t>SubRoles</a:t>
            </a:r>
            <a:endParaRPr lang="en-US" sz="3200" dirty="0"/>
          </a:p>
          <a:p>
            <a:pPr lvl="1"/>
            <a:r>
              <a:rPr lang="en-US" dirty="0"/>
              <a:t>UI Capabilities</a:t>
            </a:r>
            <a:endParaRPr lang="en-US" altLang="en-US" sz="6800" b="1" dirty="0"/>
          </a:p>
          <a:p>
            <a:pPr lvl="1" eaLnBrk="1" hangingPunct="1">
              <a:lnSpc>
                <a:spcPct val="80000"/>
              </a:lnSpc>
            </a:pPr>
            <a:endParaRPr lang="en-US" altLang="en-US" dirty="0"/>
          </a:p>
          <a:p>
            <a:pPr lvl="2" eaLnBrk="1" hangingPunct="1">
              <a:lnSpc>
                <a:spcPct val="80000"/>
              </a:lnSpc>
            </a:pPr>
            <a:endParaRPr lang="en-US" altLang="en-US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2125" y="1479550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We’ll Go Over …</a:t>
            </a:r>
          </a:p>
        </p:txBody>
      </p:sp>
    </p:spTree>
    <p:extLst>
      <p:ext uri="{BB962C8B-B14F-4D97-AF65-F5344CB8AC3E}">
        <p14:creationId xmlns:p14="http://schemas.microsoft.com/office/powerpoint/2010/main" val="371320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88DC-2229-4A6A-B094-59288347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7EF74-56CC-4F27-9324-58A5C561C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723678"/>
          </a:xfrm>
        </p:spPr>
        <p:txBody>
          <a:bodyPr/>
          <a:lstStyle/>
          <a:p>
            <a:r>
              <a:rPr lang="en-US" dirty="0"/>
              <a:t>Programs can group like projects – used in searches, reports, Executive Dashboard</a:t>
            </a:r>
          </a:p>
          <a:p>
            <a:pPr lvl="1"/>
            <a:r>
              <a:rPr lang="en-US" dirty="0"/>
              <a:t>Create a Program </a:t>
            </a:r>
          </a:p>
          <a:p>
            <a:pPr lvl="1"/>
            <a:r>
              <a:rPr lang="en-US" dirty="0"/>
              <a:t>Add Projects to a Program</a:t>
            </a:r>
          </a:p>
          <a:p>
            <a:pPr lvl="1"/>
            <a:r>
              <a:rPr lang="en-US" dirty="0"/>
              <a:t>Projects can be in Multiple Programs</a:t>
            </a:r>
          </a:p>
          <a:p>
            <a:pPr lvl="1"/>
            <a:r>
              <a:rPr lang="en-US" dirty="0"/>
              <a:t>Executive Dashboard and Project Log report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Insurance – groups all the projects that were paid for by the owners insurance claim</a:t>
            </a:r>
          </a:p>
          <a:p>
            <a:pPr lvl="2"/>
            <a:r>
              <a:rPr lang="en-US" dirty="0"/>
              <a:t>Region or Sales Territory – groups projects by Regional Supervisor/Executive, or Sales Manager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8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D64C-1D07-4A48-8A21-55BDCE13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 / Project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038B-802F-4DB4-AC6C-A0718E02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Subtype field allows for variation of Doc Types</a:t>
            </a:r>
          </a:p>
          <a:p>
            <a:pPr lvl="1"/>
            <a:r>
              <a:rPr lang="en-US" dirty="0"/>
              <a:t>Subtypes can be used for selecting:</a:t>
            </a:r>
          </a:p>
          <a:p>
            <a:pPr lvl="2"/>
            <a:r>
              <a:rPr lang="en-US" dirty="0"/>
              <a:t>Templates</a:t>
            </a:r>
          </a:p>
          <a:p>
            <a:pPr lvl="2"/>
            <a:r>
              <a:rPr lang="en-US" dirty="0"/>
              <a:t>Catalog Folders</a:t>
            </a:r>
          </a:p>
          <a:p>
            <a:pPr lvl="2"/>
            <a:r>
              <a:rPr lang="en-US" dirty="0"/>
              <a:t>Routes</a:t>
            </a:r>
          </a:p>
          <a:p>
            <a:pPr lvl="2"/>
            <a:r>
              <a:rPr lang="en-US" dirty="0"/>
              <a:t>Field visibility on a doc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2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C5E0-BABC-4D88-BA19-0551E4EE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4734-3E23-47FA-AB08-B409E541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4"/>
            <a:ext cx="7886700" cy="847105"/>
          </a:xfrm>
        </p:spPr>
        <p:txBody>
          <a:bodyPr/>
          <a:lstStyle/>
          <a:p>
            <a:pPr lvl="1"/>
            <a:r>
              <a:rPr lang="en-US" dirty="0"/>
              <a:t>Choose which fields to display based on Subtype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8749D-2963-4DBB-AC3F-445990B0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35" y="2476276"/>
            <a:ext cx="6986830" cy="18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C5E0-BABC-4D88-BA19-0551E4EE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4734-3E23-47FA-AB08-B409E541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725614"/>
            <a:ext cx="7886700" cy="847105"/>
          </a:xfrm>
        </p:spPr>
        <p:txBody>
          <a:bodyPr/>
          <a:lstStyle/>
          <a:p>
            <a:pPr lvl="1"/>
            <a:r>
              <a:rPr lang="en-US" dirty="0"/>
              <a:t>Choose which fields to display based on Subtype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64B7B-B699-4A98-A59B-B84C8C9E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2" y="2472932"/>
            <a:ext cx="8624807" cy="29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4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C855-5B13-4091-9865-A10DEEF0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Reference / Global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3F5C-1481-48F1-9721-3B152F18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was designed as a free-form organization tool for you</a:t>
            </a:r>
          </a:p>
          <a:p>
            <a:pPr lvl="1"/>
            <a:r>
              <a:rPr lang="en-US" dirty="0"/>
              <a:t>Each Doc Type has both a Doc Reference and a Global Reference field available for use.  </a:t>
            </a:r>
          </a:p>
          <a:p>
            <a:pPr lvl="1"/>
            <a:r>
              <a:rPr lang="en-US" dirty="0"/>
              <a:t>Both Global Reference and Doc Reference can be used when creating selection criteria for  Predefined Routes</a:t>
            </a:r>
          </a:p>
          <a:p>
            <a:pPr lvl="1"/>
            <a:r>
              <a:rPr lang="en-US" dirty="0"/>
              <a:t>Doc Reference can be used as selection criteria for Templates</a:t>
            </a:r>
          </a:p>
        </p:txBody>
      </p:sp>
    </p:spTree>
    <p:extLst>
      <p:ext uri="{BB962C8B-B14F-4D97-AF65-F5344CB8AC3E}">
        <p14:creationId xmlns:p14="http://schemas.microsoft.com/office/powerpoint/2010/main" val="287527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B974-B627-4F5F-89CE-CFB6F08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CADFC-5771-48F1-BB14-E02150FE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31" y="1514223"/>
            <a:ext cx="4893469" cy="3504478"/>
          </a:xfrm>
        </p:spPr>
        <p:txBody>
          <a:bodyPr/>
          <a:lstStyle/>
          <a:p>
            <a:r>
              <a:rPr lang="en-US" sz="2400" dirty="0"/>
              <a:t>CSI Maintenance is use primarily for Vendor Specialties</a:t>
            </a:r>
          </a:p>
          <a:p>
            <a:pPr lvl="1"/>
            <a:r>
              <a:rPr lang="en-US" sz="2000" dirty="0"/>
              <a:t>Create your CSI list in Manage | CSI Maintenance</a:t>
            </a:r>
          </a:p>
          <a:p>
            <a:pPr lvl="1"/>
            <a:r>
              <a:rPr lang="en-US" sz="2000" dirty="0"/>
              <a:t>Apply one or several CSI Codes to your Vendors</a:t>
            </a:r>
          </a:p>
          <a:p>
            <a:pPr lvl="1"/>
            <a:r>
              <a:rPr lang="en-US" sz="2000" dirty="0"/>
              <a:t>Searching for a Project Vendor with a specialty – enter a CSI Code in the Filter Criteria </a:t>
            </a:r>
          </a:p>
          <a:p>
            <a:pPr lvl="1"/>
            <a:endParaRPr lang="en-US" sz="2000" dirty="0"/>
          </a:p>
          <a:p>
            <a:pPr marL="0" indent="0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2B7EB-168E-4FD6-AB85-756EAB06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1" y="4962200"/>
            <a:ext cx="8204622" cy="1422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39C109-8A6C-4FFD-9B1C-3BFC0331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743" y="625728"/>
            <a:ext cx="3708094" cy="4604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875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D49B-D7D2-4B2B-B55B-80A7A25A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65AD-98ED-4982-9C17-AC9230694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Item Types allow for grouping of items on templates. </a:t>
            </a:r>
          </a:p>
        </p:txBody>
      </p:sp>
      <p:pic>
        <p:nvPicPr>
          <p:cNvPr id="1028" name="Picture 4" descr="C:\Users\dorothym\AppData\Local\Temp\SNAGHTML901aea3.PNG">
            <a:extLst>
              <a:ext uri="{FF2B5EF4-FFF2-40B4-BE49-F238E27FC236}">
                <a16:creationId xmlns:a16="http://schemas.microsoft.com/office/drawing/2014/main" id="{2E038849-E9BB-4287-B888-F7D56B79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" y="2326905"/>
            <a:ext cx="7708816" cy="40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17216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Spitfire_Rev</Template>
  <TotalTime>28536</TotalTime>
  <Words>487</Words>
  <Application>Microsoft Office PowerPoint</Application>
  <PresentationFormat>On-screen Show (4:3)</PresentationFormat>
  <Paragraphs>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Bookman Old Style</vt:lpstr>
      <vt:lpstr>Clarendon Condensed</vt:lpstr>
      <vt:lpstr>Times New Roman</vt:lpstr>
      <vt:lpstr>Wingdings</vt:lpstr>
      <vt:lpstr>Spitfire</vt:lpstr>
      <vt:lpstr>Organizing Your Data  </vt:lpstr>
      <vt:lpstr>Agenda</vt:lpstr>
      <vt:lpstr>Programs</vt:lpstr>
      <vt:lpstr>Subtype / Project Types</vt:lpstr>
      <vt:lpstr>UI Configuration</vt:lpstr>
      <vt:lpstr>UI Configuration</vt:lpstr>
      <vt:lpstr>Doc Reference / Global Reference</vt:lpstr>
      <vt:lpstr>CSI Maintenance</vt:lpstr>
      <vt:lpstr>Item Types</vt:lpstr>
      <vt:lpstr>Catalog Folders – Organize your Files</vt:lpstr>
      <vt:lpstr>Report Folders</vt:lpstr>
      <vt:lpstr>Report Folders</vt:lpstr>
      <vt:lpstr>Roles &amp; SubRoles</vt:lpstr>
      <vt:lpstr>Next Topics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Training</dc:title>
  <dc:creator>D McGovern</dc:creator>
  <cp:lastModifiedBy>Dorothy McGovern</cp:lastModifiedBy>
  <cp:revision>343</cp:revision>
  <dcterms:created xsi:type="dcterms:W3CDTF">2005-10-02T16:29:09Z</dcterms:created>
  <dcterms:modified xsi:type="dcterms:W3CDTF">2017-09-15T20:40:28Z</dcterms:modified>
</cp:coreProperties>
</file>